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3D_F2D8F66B.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13E_5EC7B996.xml" ContentType="application/vnd.ms-powerpoint.comments+xml"/>
  <Override PartName="/ppt/comments/modernComment_144_C038D8F7.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2"/>
  </p:notesMasterIdLst>
  <p:sldIdLst>
    <p:sldId id="256" r:id="rId5"/>
    <p:sldId id="271" r:id="rId6"/>
    <p:sldId id="311" r:id="rId7"/>
    <p:sldId id="297" r:id="rId8"/>
    <p:sldId id="301" r:id="rId9"/>
    <p:sldId id="320" r:id="rId10"/>
    <p:sldId id="312" r:id="rId11"/>
    <p:sldId id="273" r:id="rId12"/>
    <p:sldId id="354" r:id="rId13"/>
    <p:sldId id="275" r:id="rId14"/>
    <p:sldId id="355" r:id="rId15"/>
    <p:sldId id="276" r:id="rId16"/>
    <p:sldId id="278" r:id="rId17"/>
    <p:sldId id="277" r:id="rId18"/>
    <p:sldId id="279" r:id="rId19"/>
    <p:sldId id="262" r:id="rId20"/>
    <p:sldId id="282" r:id="rId21"/>
    <p:sldId id="332" r:id="rId22"/>
    <p:sldId id="284" r:id="rId23"/>
    <p:sldId id="298" r:id="rId24"/>
    <p:sldId id="299" r:id="rId25"/>
    <p:sldId id="300" r:id="rId26"/>
    <p:sldId id="313" r:id="rId27"/>
    <p:sldId id="334" r:id="rId28"/>
    <p:sldId id="290" r:id="rId29"/>
    <p:sldId id="341" r:id="rId30"/>
    <p:sldId id="357" r:id="rId31"/>
    <p:sldId id="358" r:id="rId32"/>
    <p:sldId id="349" r:id="rId33"/>
    <p:sldId id="328" r:id="rId34"/>
    <p:sldId id="337" r:id="rId35"/>
    <p:sldId id="352" r:id="rId36"/>
    <p:sldId id="314" r:id="rId37"/>
    <p:sldId id="317" r:id="rId38"/>
    <p:sldId id="318" r:id="rId39"/>
    <p:sldId id="348" r:id="rId40"/>
    <p:sldId id="321" r:id="rId41"/>
    <p:sldId id="325" r:id="rId42"/>
    <p:sldId id="322" r:id="rId43"/>
    <p:sldId id="344" r:id="rId44"/>
    <p:sldId id="345" r:id="rId45"/>
    <p:sldId id="324" r:id="rId46"/>
    <p:sldId id="315" r:id="rId47"/>
    <p:sldId id="308" r:id="rId48"/>
    <p:sldId id="359" r:id="rId49"/>
    <p:sldId id="285" r:id="rId50"/>
    <p:sldId id="270" r:id="rId51"/>
  </p:sldIdLst>
  <p:sldSz cx="18288000" cy="10287000"/>
  <p:notesSz cx="6858000" cy="9144000"/>
  <p:embeddedFontLst>
    <p:embeddedFont>
      <p:font typeface="Lato Bold" panose="020B0604020202020204" charset="0"/>
      <p:regular r:id="rId53"/>
    </p:embeddedFont>
    <p:embeddedFont>
      <p:font typeface="League Spartan" panose="020B0604020202020204" charset="0"/>
      <p:regular r:id="rId54"/>
    </p:embeddedFont>
    <p:embeddedFont>
      <p:font typeface="Poppins" panose="00000500000000000000" pitchFamily="2"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672A6C5-DBAB-9A99-1EF8-7C001B1466C6}" name="Fabio Guelfi" initials="FG" userId="S::S5004782@studenti.unige.it::ded95514-bea0-4e1e-a7bd-8f358ba95cab" providerId="AD"/>
  <p188:author id="{D67A2DCF-C503-9CB4-469C-E106951F44CE}" name="Fabio Guelfi" initials="FG" userId="S::s5004782@studenti.unige.it::ded95514-bea0-4e1e-a7bd-8f358ba95ca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AD"/>
    <a:srgbClr val="BBD7DA"/>
    <a:srgbClr val="B9D5D8"/>
    <a:srgbClr val="F2F2F2"/>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874"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modernComment_13D_F2D8F66B.xml><?xml version="1.0" encoding="utf-8"?>
<p188:cmLst xmlns:a="http://schemas.openxmlformats.org/drawingml/2006/main" xmlns:r="http://schemas.openxmlformats.org/officeDocument/2006/relationships" xmlns:p188="http://schemas.microsoft.com/office/powerpoint/2018/8/main">
  <p188:cm id="{322A92F7-A386-4E6B-98F6-A48F4023E567}" authorId="{D67A2DCF-C503-9CB4-469C-E106951F44CE}" created="2024-12-16T17:39:02.147">
    <ac:deMkLst xmlns:ac="http://schemas.microsoft.com/office/drawing/2013/main/command">
      <pc:docMk xmlns:pc="http://schemas.microsoft.com/office/powerpoint/2013/main/command"/>
      <pc:sldMk xmlns:pc="http://schemas.microsoft.com/office/powerpoint/2013/main/command" cId="4074305131" sldId="317"/>
      <ac:spMk id="2" creationId="{00000000-0000-0000-0000-000000000000}"/>
    </ac:deMkLst>
    <p188:txBody>
      <a:bodyPr/>
      <a:lstStyle/>
      <a:p>
        <a:r>
          <a:rPr lang="en-US"/>
          <a:t>1) phantom limb risk
2) richiede tantissimo uso delle capacita cognitive e attenzione sempre e solo alla camminata (complesso)
3) molto costosa e non molto migliore di quelle piu economiche
4) less accuracy of info
But tactile and propioceptive info has been demostrated improves really a lot the walking abilities</a:t>
        </a:r>
      </a:p>
    </p188:txBody>
  </p188:cm>
</p188:cmLst>
</file>

<file path=ppt/comments/modernComment_13E_5EC7B996.xml><?xml version="1.0" encoding="utf-8"?>
<p188:cmLst xmlns:a="http://schemas.openxmlformats.org/drawingml/2006/main" xmlns:r="http://schemas.openxmlformats.org/officeDocument/2006/relationships" xmlns:p188="http://schemas.microsoft.com/office/powerpoint/2018/8/main">
  <p188:cm id="{2B04ED2B-4B6B-4811-A41A-D3D9B77709EE}" authorId="{8672A6C5-DBAB-9A99-1EF8-7C001B1466C6}" created="2024-12-17T16:38:32.654">
    <pc:sldMkLst xmlns:pc="http://schemas.microsoft.com/office/powerpoint/2013/main/command">
      <pc:docMk/>
      <pc:sldMk cId="1590147478" sldId="318"/>
    </pc:sldMkLst>
    <p188:txBody>
      <a:bodyPr/>
      <a:lstStyle/>
      <a:p>
        <a:r>
          <a:rPr lang="en-US"/>
          <a:t>So, a new no invasive approach is the, NeuroLegs that is a ,,,,,,,, with……. through. In fact …… provided by……...that can be accessed with ….. It also is </a:t>
        </a:r>
      </a:p>
    </p188:txBody>
  </p188:cm>
</p188:cmLst>
</file>

<file path=ppt/comments/modernComment_144_C038D8F7.xml><?xml version="1.0" encoding="utf-8"?>
<p188:cmLst xmlns:a="http://schemas.openxmlformats.org/drawingml/2006/main" xmlns:r="http://schemas.openxmlformats.org/officeDocument/2006/relationships" xmlns:p188="http://schemas.microsoft.com/office/powerpoint/2018/8/main">
  <p188:cm id="{6C0D9510-AE39-4905-BF4E-0B9146D8A6FD}" authorId="{8672A6C5-DBAB-9A99-1EF8-7C001B1466C6}" created="2024-12-17T16:46:08.026">
    <ac:deMkLst xmlns:ac="http://schemas.microsoft.com/office/drawing/2013/main/command">
      <pc:docMk xmlns:pc="http://schemas.microsoft.com/office/powerpoint/2013/main/command"/>
      <pc:sldMk xmlns:pc="http://schemas.microsoft.com/office/powerpoint/2013/main/command" cId="3224951031" sldId="324"/>
      <ac:spMk id="6" creationId="{E3E347F9-6938-F044-F610-FE0B134B476C}"/>
    </ac:deMkLst>
    <p188:txBody>
      <a:bodyPr/>
      <a:lstStyle/>
      <a:p>
        <a:r>
          <a:rPr lang="en-US"/>
          <a:t>Materials resistance
life battery
Synchronization (local and cloud)
amputees:</a:t>
        </a:r>
      </a:p>
    </p188:txBody>
  </p188:cm>
</p188:cmLst>
</file>

<file path=ppt/diagrams/_rels/data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jpeg"/></Relationships>
</file>

<file path=ppt/diagrams/_rels/drawing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3ACFB6-D636-47CE-9E49-3131B3F8DC37}"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it-IT"/>
        </a:p>
      </dgm:t>
    </dgm:pt>
    <dgm:pt modelId="{D048EA70-3137-49DE-BA93-24A3A528AED6}">
      <dgm:prSet phldrT="[Testo]" phldr="0"/>
      <dgm:spPr/>
      <dgm:t>
        <a:bodyPr/>
        <a:lstStyle/>
        <a:p>
          <a:r>
            <a:rPr lang="it-IT">
              <a:latin typeface="Poppins" panose="00000500000000000000" pitchFamily="2" charset="0"/>
              <a:cs typeface="Poppins" panose="00000500000000000000" pitchFamily="2" charset="0"/>
            </a:rPr>
            <a:t>LTMRs</a:t>
          </a:r>
          <a:endParaRPr lang="it-IT" err="1">
            <a:latin typeface="Poppins" panose="00000500000000000000" pitchFamily="2" charset="0"/>
            <a:cs typeface="Poppins" panose="00000500000000000000" pitchFamily="2" charset="0"/>
          </a:endParaRPr>
        </a:p>
      </dgm:t>
    </dgm:pt>
    <dgm:pt modelId="{4750D5FB-E70A-423D-892E-1798365799B4}" type="parTrans" cxnId="{BB7C0814-BB61-4997-823B-7C84D1347130}">
      <dgm:prSet/>
      <dgm:spPr/>
      <dgm:t>
        <a:bodyPr/>
        <a:lstStyle/>
        <a:p>
          <a:endParaRPr lang="it-IT"/>
        </a:p>
      </dgm:t>
    </dgm:pt>
    <dgm:pt modelId="{523365F7-1338-4499-9962-64A049D5A824}" type="sibTrans" cxnId="{BB7C0814-BB61-4997-823B-7C84D1347130}">
      <dgm:prSet/>
      <dgm:spPr/>
      <dgm:t>
        <a:bodyPr/>
        <a:lstStyle/>
        <a:p>
          <a:endParaRPr lang="it-IT"/>
        </a:p>
      </dgm:t>
    </dgm:pt>
    <dgm:pt modelId="{C60CE218-280A-4594-9AD7-4F017272B9E8}">
      <dgm:prSet phldrT="[Testo]" phldr="0"/>
      <dgm:spPr/>
      <dgm:t>
        <a:bodyPr/>
        <a:lstStyle/>
        <a:p>
          <a:pPr rtl="0"/>
          <a:r>
            <a:rPr lang="it-IT">
              <a:latin typeface="Poppins" panose="00000500000000000000" pitchFamily="2" charset="0"/>
              <a:cs typeface="Poppins" panose="00000500000000000000" pitchFamily="2" charset="0"/>
            </a:rPr>
            <a:t>SLOW ADAPTING</a:t>
          </a:r>
        </a:p>
      </dgm:t>
    </dgm:pt>
    <dgm:pt modelId="{01A85882-6622-455A-9447-86CA37455ED6}" type="parTrans" cxnId="{3B5B19FC-0E05-46FE-8353-8E01E19BAEE9}">
      <dgm:prSet/>
      <dgm:spPr/>
      <dgm:t>
        <a:bodyPr/>
        <a:lstStyle/>
        <a:p>
          <a:endParaRPr lang="it-IT"/>
        </a:p>
      </dgm:t>
    </dgm:pt>
    <dgm:pt modelId="{C931FFE9-BB94-4A7E-AE68-33F381BAE86F}" type="sibTrans" cxnId="{3B5B19FC-0E05-46FE-8353-8E01E19BAEE9}">
      <dgm:prSet/>
      <dgm:spPr/>
      <dgm:t>
        <a:bodyPr/>
        <a:lstStyle/>
        <a:p>
          <a:endParaRPr lang="it-IT"/>
        </a:p>
      </dgm:t>
    </dgm:pt>
    <dgm:pt modelId="{F6192B5A-D4D1-404A-845E-35A8E903920F}">
      <dgm:prSet phldrT="[Testo]" phldr="0"/>
      <dgm:spPr/>
      <dgm:t>
        <a:bodyPr/>
        <a:lstStyle/>
        <a:p>
          <a:pPr rtl="0"/>
          <a:r>
            <a:rPr lang="it-IT">
              <a:latin typeface="Poppins" panose="00000500000000000000" pitchFamily="2" charset="0"/>
              <a:cs typeface="Poppins" panose="00000500000000000000" pitchFamily="2" charset="0"/>
            </a:rPr>
            <a:t>INTERMEDIATE ADAPTING</a:t>
          </a:r>
        </a:p>
      </dgm:t>
    </dgm:pt>
    <dgm:pt modelId="{1881AF03-B278-4D37-867E-9A13BA41DDEB}" type="parTrans" cxnId="{70089E60-4C9F-47E0-BE82-EE1F5E8B5C8F}">
      <dgm:prSet/>
      <dgm:spPr/>
      <dgm:t>
        <a:bodyPr/>
        <a:lstStyle/>
        <a:p>
          <a:endParaRPr lang="it-IT"/>
        </a:p>
      </dgm:t>
    </dgm:pt>
    <dgm:pt modelId="{78C2BB9E-C169-458D-98F2-32C718504527}" type="sibTrans" cxnId="{70089E60-4C9F-47E0-BE82-EE1F5E8B5C8F}">
      <dgm:prSet/>
      <dgm:spPr/>
      <dgm:t>
        <a:bodyPr/>
        <a:lstStyle/>
        <a:p>
          <a:endParaRPr lang="it-IT"/>
        </a:p>
      </dgm:t>
    </dgm:pt>
    <dgm:pt modelId="{4B5AB30B-0CEF-4295-923C-C89A30464C17}">
      <dgm:prSet phldrT="[Testo]" phldr="0"/>
      <dgm:spPr/>
      <dgm:t>
        <a:bodyPr/>
        <a:lstStyle/>
        <a:p>
          <a:pPr rtl="0"/>
          <a:r>
            <a:rPr lang="it-IT">
              <a:latin typeface="Poppins" panose="00000500000000000000" pitchFamily="2" charset="0"/>
              <a:cs typeface="Poppins" panose="00000500000000000000" pitchFamily="2" charset="0"/>
            </a:rPr>
            <a:t>RAPIDLY ADAPTING</a:t>
          </a:r>
        </a:p>
      </dgm:t>
    </dgm:pt>
    <dgm:pt modelId="{D2D1A27D-C46C-496B-A2DF-9E455C00BE57}" type="parTrans" cxnId="{6984A247-1691-4E14-9632-E78E512D9EB9}">
      <dgm:prSet/>
      <dgm:spPr/>
      <dgm:t>
        <a:bodyPr/>
        <a:lstStyle/>
        <a:p>
          <a:endParaRPr lang="it-IT"/>
        </a:p>
      </dgm:t>
    </dgm:pt>
    <dgm:pt modelId="{2F0DA5C6-6298-4EA8-8DFC-208989796756}" type="sibTrans" cxnId="{6984A247-1691-4E14-9632-E78E512D9EB9}">
      <dgm:prSet/>
      <dgm:spPr/>
      <dgm:t>
        <a:bodyPr/>
        <a:lstStyle/>
        <a:p>
          <a:endParaRPr lang="it-IT"/>
        </a:p>
      </dgm:t>
    </dgm:pt>
    <dgm:pt modelId="{A30B9D3B-765B-4B8E-856B-757F08E4DA29}" type="pres">
      <dgm:prSet presAssocID="{3B3ACFB6-D636-47CE-9E49-3131B3F8DC37}" presName="list" presStyleCnt="0">
        <dgm:presLayoutVars>
          <dgm:dir/>
          <dgm:animLvl val="lvl"/>
        </dgm:presLayoutVars>
      </dgm:prSet>
      <dgm:spPr/>
    </dgm:pt>
    <dgm:pt modelId="{86FD9D64-9FAC-4985-89A0-66D771301752}" type="pres">
      <dgm:prSet presAssocID="{D048EA70-3137-49DE-BA93-24A3A528AED6}" presName="posSpace" presStyleCnt="0"/>
      <dgm:spPr/>
    </dgm:pt>
    <dgm:pt modelId="{2E8161BC-7B46-4D90-8665-960EC74951B1}" type="pres">
      <dgm:prSet presAssocID="{D048EA70-3137-49DE-BA93-24A3A528AED6}" presName="vertFlow" presStyleCnt="0"/>
      <dgm:spPr/>
    </dgm:pt>
    <dgm:pt modelId="{815C4C36-0200-43EB-911B-F8513AE09E3D}" type="pres">
      <dgm:prSet presAssocID="{D048EA70-3137-49DE-BA93-24A3A528AED6}" presName="topSpace" presStyleCnt="0"/>
      <dgm:spPr/>
    </dgm:pt>
    <dgm:pt modelId="{509DE720-F778-49AB-AFD5-094866D5C216}" type="pres">
      <dgm:prSet presAssocID="{D048EA70-3137-49DE-BA93-24A3A528AED6}" presName="firstComp" presStyleCnt="0"/>
      <dgm:spPr/>
    </dgm:pt>
    <dgm:pt modelId="{F8B9C01A-592A-4DE3-9B1A-96F60270CAB2}" type="pres">
      <dgm:prSet presAssocID="{D048EA70-3137-49DE-BA93-24A3A528AED6}" presName="firstChild" presStyleLbl="bgAccFollowNode1" presStyleIdx="0" presStyleCnt="3"/>
      <dgm:spPr/>
    </dgm:pt>
    <dgm:pt modelId="{D25D211C-113D-4F17-9C5E-8B4DB4D1D8D4}" type="pres">
      <dgm:prSet presAssocID="{D048EA70-3137-49DE-BA93-24A3A528AED6}" presName="firstChildTx" presStyleLbl="bgAccFollowNode1" presStyleIdx="0" presStyleCnt="3">
        <dgm:presLayoutVars>
          <dgm:bulletEnabled val="1"/>
        </dgm:presLayoutVars>
      </dgm:prSet>
      <dgm:spPr/>
    </dgm:pt>
    <dgm:pt modelId="{EEE1CE4C-7DEB-46E0-AACB-695708615BFE}" type="pres">
      <dgm:prSet presAssocID="{F6192B5A-D4D1-404A-845E-35A8E903920F}" presName="comp" presStyleCnt="0"/>
      <dgm:spPr/>
    </dgm:pt>
    <dgm:pt modelId="{2F48A720-BCE0-4B92-AE43-30634CE4F395}" type="pres">
      <dgm:prSet presAssocID="{F6192B5A-D4D1-404A-845E-35A8E903920F}" presName="child" presStyleLbl="bgAccFollowNode1" presStyleIdx="1" presStyleCnt="3"/>
      <dgm:spPr/>
    </dgm:pt>
    <dgm:pt modelId="{3E298394-DCCB-4306-A49F-3E8E40DA8AF0}" type="pres">
      <dgm:prSet presAssocID="{F6192B5A-D4D1-404A-845E-35A8E903920F}" presName="childTx" presStyleLbl="bgAccFollowNode1" presStyleIdx="1" presStyleCnt="3">
        <dgm:presLayoutVars>
          <dgm:bulletEnabled val="1"/>
        </dgm:presLayoutVars>
      </dgm:prSet>
      <dgm:spPr/>
    </dgm:pt>
    <dgm:pt modelId="{D9B2C3D7-B26F-44CD-91C1-25299F92F585}" type="pres">
      <dgm:prSet presAssocID="{4B5AB30B-0CEF-4295-923C-C89A30464C17}" presName="comp" presStyleCnt="0"/>
      <dgm:spPr/>
    </dgm:pt>
    <dgm:pt modelId="{7E3E481D-ECF7-42DD-9C0B-97A565AB5C0C}" type="pres">
      <dgm:prSet presAssocID="{4B5AB30B-0CEF-4295-923C-C89A30464C17}" presName="child" presStyleLbl="bgAccFollowNode1" presStyleIdx="2" presStyleCnt="3"/>
      <dgm:spPr/>
    </dgm:pt>
    <dgm:pt modelId="{72C53AA8-2ECE-4CD6-9EFB-89AF6B51403A}" type="pres">
      <dgm:prSet presAssocID="{4B5AB30B-0CEF-4295-923C-C89A30464C17}" presName="childTx" presStyleLbl="bgAccFollowNode1" presStyleIdx="2" presStyleCnt="3">
        <dgm:presLayoutVars>
          <dgm:bulletEnabled val="1"/>
        </dgm:presLayoutVars>
      </dgm:prSet>
      <dgm:spPr/>
    </dgm:pt>
    <dgm:pt modelId="{AAB3AF1B-8D40-4F28-839E-FCC9752041F2}" type="pres">
      <dgm:prSet presAssocID="{D048EA70-3137-49DE-BA93-24A3A528AED6}" presName="negSpace" presStyleCnt="0"/>
      <dgm:spPr/>
    </dgm:pt>
    <dgm:pt modelId="{1AEF9BC9-4F08-4D91-8DEE-1523833578A0}" type="pres">
      <dgm:prSet presAssocID="{D048EA70-3137-49DE-BA93-24A3A528AED6}" presName="circle" presStyleLbl="node1" presStyleIdx="0" presStyleCnt="1"/>
      <dgm:spPr/>
    </dgm:pt>
  </dgm:ptLst>
  <dgm:cxnLst>
    <dgm:cxn modelId="{BB7C0814-BB61-4997-823B-7C84D1347130}" srcId="{3B3ACFB6-D636-47CE-9E49-3131B3F8DC37}" destId="{D048EA70-3137-49DE-BA93-24A3A528AED6}" srcOrd="0" destOrd="0" parTransId="{4750D5FB-E70A-423D-892E-1798365799B4}" sibTransId="{523365F7-1338-4499-9962-64A049D5A824}"/>
    <dgm:cxn modelId="{5E70471B-0F5D-4DF2-B6BB-35E58D86C02A}" type="presOf" srcId="{3B3ACFB6-D636-47CE-9E49-3131B3F8DC37}" destId="{A30B9D3B-765B-4B8E-856B-757F08E4DA29}" srcOrd="0" destOrd="0" presId="urn:microsoft.com/office/officeart/2005/8/layout/hList9"/>
    <dgm:cxn modelId="{20F91720-85C6-4285-9590-C5A4C2099536}" type="presOf" srcId="{4B5AB30B-0CEF-4295-923C-C89A30464C17}" destId="{7E3E481D-ECF7-42DD-9C0B-97A565AB5C0C}" srcOrd="0" destOrd="0" presId="urn:microsoft.com/office/officeart/2005/8/layout/hList9"/>
    <dgm:cxn modelId="{1367B829-2CDD-42BA-AD10-9B365C2E1391}" type="presOf" srcId="{4B5AB30B-0CEF-4295-923C-C89A30464C17}" destId="{72C53AA8-2ECE-4CD6-9EFB-89AF6B51403A}" srcOrd="1" destOrd="0" presId="urn:microsoft.com/office/officeart/2005/8/layout/hList9"/>
    <dgm:cxn modelId="{70089E60-4C9F-47E0-BE82-EE1F5E8B5C8F}" srcId="{D048EA70-3137-49DE-BA93-24A3A528AED6}" destId="{F6192B5A-D4D1-404A-845E-35A8E903920F}" srcOrd="1" destOrd="0" parTransId="{1881AF03-B278-4D37-867E-9A13BA41DDEB}" sibTransId="{78C2BB9E-C169-458D-98F2-32C718504527}"/>
    <dgm:cxn modelId="{6984A247-1691-4E14-9632-E78E512D9EB9}" srcId="{D048EA70-3137-49DE-BA93-24A3A528AED6}" destId="{4B5AB30B-0CEF-4295-923C-C89A30464C17}" srcOrd="2" destOrd="0" parTransId="{D2D1A27D-C46C-496B-A2DF-9E455C00BE57}" sibTransId="{2F0DA5C6-6298-4EA8-8DFC-208989796756}"/>
    <dgm:cxn modelId="{586FF682-1F06-415C-9B9A-45EDC28F374E}" type="presOf" srcId="{F6192B5A-D4D1-404A-845E-35A8E903920F}" destId="{3E298394-DCCB-4306-A49F-3E8E40DA8AF0}" srcOrd="1" destOrd="0" presId="urn:microsoft.com/office/officeart/2005/8/layout/hList9"/>
    <dgm:cxn modelId="{96C40BA0-088A-45E0-A3C6-7BCA85B9A543}" type="presOf" srcId="{F6192B5A-D4D1-404A-845E-35A8E903920F}" destId="{2F48A720-BCE0-4B92-AE43-30634CE4F395}" srcOrd="0" destOrd="0" presId="urn:microsoft.com/office/officeart/2005/8/layout/hList9"/>
    <dgm:cxn modelId="{E5EDCEA6-DD7D-4C57-8324-5BD600B3CA82}" type="presOf" srcId="{C60CE218-280A-4594-9AD7-4F017272B9E8}" destId="{D25D211C-113D-4F17-9C5E-8B4DB4D1D8D4}" srcOrd="1" destOrd="0" presId="urn:microsoft.com/office/officeart/2005/8/layout/hList9"/>
    <dgm:cxn modelId="{086D09B4-3E82-429F-BAB1-992EC04FCC0F}" type="presOf" srcId="{C60CE218-280A-4594-9AD7-4F017272B9E8}" destId="{F8B9C01A-592A-4DE3-9B1A-96F60270CAB2}" srcOrd="0" destOrd="0" presId="urn:microsoft.com/office/officeart/2005/8/layout/hList9"/>
    <dgm:cxn modelId="{215B26C0-D25D-4276-AAFD-8EDAD5309A3E}" type="presOf" srcId="{D048EA70-3137-49DE-BA93-24A3A528AED6}" destId="{1AEF9BC9-4F08-4D91-8DEE-1523833578A0}" srcOrd="0" destOrd="0" presId="urn:microsoft.com/office/officeart/2005/8/layout/hList9"/>
    <dgm:cxn modelId="{3B5B19FC-0E05-46FE-8353-8E01E19BAEE9}" srcId="{D048EA70-3137-49DE-BA93-24A3A528AED6}" destId="{C60CE218-280A-4594-9AD7-4F017272B9E8}" srcOrd="0" destOrd="0" parTransId="{01A85882-6622-455A-9447-86CA37455ED6}" sibTransId="{C931FFE9-BB94-4A7E-AE68-33F381BAE86F}"/>
    <dgm:cxn modelId="{F915B429-F8B6-4E30-8235-68719CF3FBC6}" type="presParOf" srcId="{A30B9D3B-765B-4B8E-856B-757F08E4DA29}" destId="{86FD9D64-9FAC-4985-89A0-66D771301752}" srcOrd="0" destOrd="0" presId="urn:microsoft.com/office/officeart/2005/8/layout/hList9"/>
    <dgm:cxn modelId="{B562CB8C-FF29-4C81-9CA8-F8CBD69B78F7}" type="presParOf" srcId="{A30B9D3B-765B-4B8E-856B-757F08E4DA29}" destId="{2E8161BC-7B46-4D90-8665-960EC74951B1}" srcOrd="1" destOrd="0" presId="urn:microsoft.com/office/officeart/2005/8/layout/hList9"/>
    <dgm:cxn modelId="{69AB6104-5ED1-4AD8-AFF6-D762E1CA2B35}" type="presParOf" srcId="{2E8161BC-7B46-4D90-8665-960EC74951B1}" destId="{815C4C36-0200-43EB-911B-F8513AE09E3D}" srcOrd="0" destOrd="0" presId="urn:microsoft.com/office/officeart/2005/8/layout/hList9"/>
    <dgm:cxn modelId="{F63D0CD5-669D-47F4-A7E2-C800DCC053DD}" type="presParOf" srcId="{2E8161BC-7B46-4D90-8665-960EC74951B1}" destId="{509DE720-F778-49AB-AFD5-094866D5C216}" srcOrd="1" destOrd="0" presId="urn:microsoft.com/office/officeart/2005/8/layout/hList9"/>
    <dgm:cxn modelId="{0E90775F-D253-4D33-BD51-79A0BB5E18DD}" type="presParOf" srcId="{509DE720-F778-49AB-AFD5-094866D5C216}" destId="{F8B9C01A-592A-4DE3-9B1A-96F60270CAB2}" srcOrd="0" destOrd="0" presId="urn:microsoft.com/office/officeart/2005/8/layout/hList9"/>
    <dgm:cxn modelId="{44FE7B2F-FAB3-49C0-B662-98F7377837BB}" type="presParOf" srcId="{509DE720-F778-49AB-AFD5-094866D5C216}" destId="{D25D211C-113D-4F17-9C5E-8B4DB4D1D8D4}" srcOrd="1" destOrd="0" presId="urn:microsoft.com/office/officeart/2005/8/layout/hList9"/>
    <dgm:cxn modelId="{1D19C487-AD08-44C4-9787-3FB7A4EF5C0D}" type="presParOf" srcId="{2E8161BC-7B46-4D90-8665-960EC74951B1}" destId="{EEE1CE4C-7DEB-46E0-AACB-695708615BFE}" srcOrd="2" destOrd="0" presId="urn:microsoft.com/office/officeart/2005/8/layout/hList9"/>
    <dgm:cxn modelId="{1F55C077-6F11-4E67-BDB4-26511123D54F}" type="presParOf" srcId="{EEE1CE4C-7DEB-46E0-AACB-695708615BFE}" destId="{2F48A720-BCE0-4B92-AE43-30634CE4F395}" srcOrd="0" destOrd="0" presId="urn:microsoft.com/office/officeart/2005/8/layout/hList9"/>
    <dgm:cxn modelId="{9E28C10F-566A-4E42-9E5D-B582C4B87A5C}" type="presParOf" srcId="{EEE1CE4C-7DEB-46E0-AACB-695708615BFE}" destId="{3E298394-DCCB-4306-A49F-3E8E40DA8AF0}" srcOrd="1" destOrd="0" presId="urn:microsoft.com/office/officeart/2005/8/layout/hList9"/>
    <dgm:cxn modelId="{5CA889A0-7212-42D8-8F32-564A2E9948F9}" type="presParOf" srcId="{2E8161BC-7B46-4D90-8665-960EC74951B1}" destId="{D9B2C3D7-B26F-44CD-91C1-25299F92F585}" srcOrd="3" destOrd="0" presId="urn:microsoft.com/office/officeart/2005/8/layout/hList9"/>
    <dgm:cxn modelId="{3DD80B41-9C66-4984-9EF7-BAFBE21217F4}" type="presParOf" srcId="{D9B2C3D7-B26F-44CD-91C1-25299F92F585}" destId="{7E3E481D-ECF7-42DD-9C0B-97A565AB5C0C}" srcOrd="0" destOrd="0" presId="urn:microsoft.com/office/officeart/2005/8/layout/hList9"/>
    <dgm:cxn modelId="{0A6C7971-0CAD-4429-AC9E-55044948B70A}" type="presParOf" srcId="{D9B2C3D7-B26F-44CD-91C1-25299F92F585}" destId="{72C53AA8-2ECE-4CD6-9EFB-89AF6B51403A}" srcOrd="1" destOrd="0" presId="urn:microsoft.com/office/officeart/2005/8/layout/hList9"/>
    <dgm:cxn modelId="{CE2E8113-1E39-4935-B8A8-0B0918EA141E}" type="presParOf" srcId="{A30B9D3B-765B-4B8E-856B-757F08E4DA29}" destId="{AAB3AF1B-8D40-4F28-839E-FCC9752041F2}" srcOrd="2" destOrd="0" presId="urn:microsoft.com/office/officeart/2005/8/layout/hList9"/>
    <dgm:cxn modelId="{0B9F3F45-81F8-4801-A6D0-D5C3E01BF280}" type="presParOf" srcId="{A30B9D3B-765B-4B8E-856B-757F08E4DA29}" destId="{1AEF9BC9-4F08-4D91-8DEE-1523833578A0}" srcOrd="3" destOrd="0" presId="urn:microsoft.com/office/officeart/2005/8/layout/hList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DC06FE-9FDA-4340-B325-9885AEF2C330}"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it-IT"/>
        </a:p>
      </dgm:t>
    </dgm:pt>
    <dgm:pt modelId="{653B535F-DC41-467C-94D6-6D9A34B66E63}">
      <dgm:prSet phldrT="[Testo]" phldr="0"/>
      <dgm:spPr/>
      <dgm:t>
        <a:bodyPr/>
        <a:lstStyle/>
        <a:p>
          <a:r>
            <a:rPr lang="it-IT">
              <a:latin typeface="Poppins" panose="00000500000000000000" pitchFamily="2" charset="0"/>
              <a:cs typeface="Poppins" panose="00000500000000000000" pitchFamily="2" charset="0"/>
            </a:rPr>
            <a:t>S.N.</a:t>
          </a:r>
        </a:p>
      </dgm:t>
    </dgm:pt>
    <dgm:pt modelId="{8B3F599C-797F-4C38-9D8D-FA84566A8EF0}" type="parTrans" cxnId="{7E5880E1-4F79-494A-A693-E55188BDFD2F}">
      <dgm:prSet/>
      <dgm:spPr/>
      <dgm:t>
        <a:bodyPr/>
        <a:lstStyle/>
        <a:p>
          <a:endParaRPr lang="it-IT"/>
        </a:p>
      </dgm:t>
    </dgm:pt>
    <dgm:pt modelId="{92A5652B-55F7-481A-9F16-15E47C854013}" type="sibTrans" cxnId="{7E5880E1-4F79-494A-A693-E55188BDFD2F}">
      <dgm:prSet/>
      <dgm:spPr/>
      <dgm:t>
        <a:bodyPr/>
        <a:lstStyle/>
        <a:p>
          <a:endParaRPr lang="it-IT"/>
        </a:p>
      </dgm:t>
    </dgm:pt>
    <dgm:pt modelId="{84306D14-9180-4C95-A1B4-6542E30825AC}">
      <dgm:prSet phldrT="[Testo]" phldr="0"/>
      <dgm:spPr/>
      <dgm:t>
        <a:bodyPr/>
        <a:lstStyle/>
        <a:p>
          <a:r>
            <a:rPr lang="it-IT">
              <a:latin typeface="Poppins" panose="00000500000000000000" pitchFamily="2" charset="0"/>
              <a:cs typeface="Poppins" panose="00000500000000000000" pitchFamily="2" charset="0"/>
            </a:rPr>
            <a:t>Aβ</a:t>
          </a:r>
        </a:p>
      </dgm:t>
    </dgm:pt>
    <dgm:pt modelId="{56968A67-F680-449C-B0F9-759E2FA6C7BD}" type="parTrans" cxnId="{87938469-A1CE-4B3C-AE02-1E2F25DE580F}">
      <dgm:prSet/>
      <dgm:spPr/>
      <dgm:t>
        <a:bodyPr/>
        <a:lstStyle/>
        <a:p>
          <a:endParaRPr lang="it-IT"/>
        </a:p>
      </dgm:t>
    </dgm:pt>
    <dgm:pt modelId="{F9262DE8-AC1A-4775-9F6F-CD0AA5A2C0A6}" type="sibTrans" cxnId="{87938469-A1CE-4B3C-AE02-1E2F25DE580F}">
      <dgm:prSet/>
      <dgm:spPr/>
      <dgm:t>
        <a:bodyPr/>
        <a:lstStyle/>
        <a:p>
          <a:endParaRPr lang="it-IT"/>
        </a:p>
      </dgm:t>
    </dgm:pt>
    <dgm:pt modelId="{5B6DB363-FB66-441C-93A6-9BB2EB757289}">
      <dgm:prSet phldrT="[Testo]" phldr="0"/>
      <dgm:spPr/>
      <dgm:t>
        <a:bodyPr/>
        <a:lstStyle/>
        <a:p>
          <a:r>
            <a:rPr lang="it-IT">
              <a:latin typeface="Poppins" panose="00000500000000000000" pitchFamily="2" charset="0"/>
              <a:cs typeface="Poppins" panose="00000500000000000000" pitchFamily="2" charset="0"/>
            </a:rPr>
            <a:t>Aδ</a:t>
          </a:r>
          <a:endParaRPr lang="it-IT" err="1">
            <a:latin typeface="Poppins" panose="00000500000000000000" pitchFamily="2" charset="0"/>
            <a:cs typeface="Poppins" panose="00000500000000000000" pitchFamily="2" charset="0"/>
          </a:endParaRPr>
        </a:p>
      </dgm:t>
    </dgm:pt>
    <dgm:pt modelId="{10C06808-B78C-4A2F-B7DB-9338360D6C41}" type="parTrans" cxnId="{E53131ED-22ED-4DA8-9C35-00EF39578CC3}">
      <dgm:prSet/>
      <dgm:spPr/>
      <dgm:t>
        <a:bodyPr/>
        <a:lstStyle/>
        <a:p>
          <a:endParaRPr lang="it-IT"/>
        </a:p>
      </dgm:t>
    </dgm:pt>
    <dgm:pt modelId="{9A8BAF8C-9833-49F8-950F-B28D3AF2AE59}" type="sibTrans" cxnId="{E53131ED-22ED-4DA8-9C35-00EF39578CC3}">
      <dgm:prSet/>
      <dgm:spPr/>
      <dgm:t>
        <a:bodyPr/>
        <a:lstStyle/>
        <a:p>
          <a:endParaRPr lang="it-IT"/>
        </a:p>
      </dgm:t>
    </dgm:pt>
    <dgm:pt modelId="{1F0D0ADB-578D-4293-9AF8-6A4CF4F01A9C}">
      <dgm:prSet phldrT="[Testo]" phldr="0"/>
      <dgm:spPr/>
      <dgm:t>
        <a:bodyPr/>
        <a:lstStyle/>
        <a:p>
          <a:r>
            <a:rPr lang="it-IT">
              <a:latin typeface="Poppins" panose="00000500000000000000" pitchFamily="2" charset="0"/>
              <a:cs typeface="Poppins" panose="00000500000000000000" pitchFamily="2" charset="0"/>
            </a:rPr>
            <a:t>C</a:t>
          </a:r>
        </a:p>
      </dgm:t>
    </dgm:pt>
    <dgm:pt modelId="{D9C8AE77-10FA-424D-98E2-B5782EB005F7}" type="parTrans" cxnId="{A350737A-7AAE-42D2-BD16-479C08AEEDC4}">
      <dgm:prSet/>
      <dgm:spPr/>
      <dgm:t>
        <a:bodyPr/>
        <a:lstStyle/>
        <a:p>
          <a:endParaRPr lang="it-IT"/>
        </a:p>
      </dgm:t>
    </dgm:pt>
    <dgm:pt modelId="{512767C9-EC1C-46DB-B4C5-873F3D74C114}" type="sibTrans" cxnId="{A350737A-7AAE-42D2-BD16-479C08AEEDC4}">
      <dgm:prSet/>
      <dgm:spPr/>
      <dgm:t>
        <a:bodyPr/>
        <a:lstStyle/>
        <a:p>
          <a:endParaRPr lang="it-IT"/>
        </a:p>
      </dgm:t>
    </dgm:pt>
    <dgm:pt modelId="{A45DA01A-0168-4571-BC37-C3123E1B99BA}" type="pres">
      <dgm:prSet presAssocID="{F3DC06FE-9FDA-4340-B325-9885AEF2C330}" presName="list" presStyleCnt="0">
        <dgm:presLayoutVars>
          <dgm:dir/>
          <dgm:animLvl val="lvl"/>
        </dgm:presLayoutVars>
      </dgm:prSet>
      <dgm:spPr/>
    </dgm:pt>
    <dgm:pt modelId="{22835915-ECC7-4A7C-83CB-ED3C7F79FB13}" type="pres">
      <dgm:prSet presAssocID="{653B535F-DC41-467C-94D6-6D9A34B66E63}" presName="posSpace" presStyleCnt="0"/>
      <dgm:spPr/>
    </dgm:pt>
    <dgm:pt modelId="{79D6E807-DE08-4A13-A49A-2F072769CB99}" type="pres">
      <dgm:prSet presAssocID="{653B535F-DC41-467C-94D6-6D9A34B66E63}" presName="vertFlow" presStyleCnt="0"/>
      <dgm:spPr/>
    </dgm:pt>
    <dgm:pt modelId="{EB46D8F6-37C9-4F84-9F1C-331BADFA0C8E}" type="pres">
      <dgm:prSet presAssocID="{653B535F-DC41-467C-94D6-6D9A34B66E63}" presName="topSpace" presStyleCnt="0"/>
      <dgm:spPr/>
    </dgm:pt>
    <dgm:pt modelId="{275C6277-C590-497E-8223-BB8D1FD15AD0}" type="pres">
      <dgm:prSet presAssocID="{653B535F-DC41-467C-94D6-6D9A34B66E63}" presName="firstComp" presStyleCnt="0"/>
      <dgm:spPr/>
    </dgm:pt>
    <dgm:pt modelId="{F37E5E13-CB58-4C92-9EB6-6D5629865265}" type="pres">
      <dgm:prSet presAssocID="{653B535F-DC41-467C-94D6-6D9A34B66E63}" presName="firstChild" presStyleLbl="bgAccFollowNode1" presStyleIdx="0" presStyleCnt="3"/>
      <dgm:spPr/>
    </dgm:pt>
    <dgm:pt modelId="{ECE7D21E-1E91-4DB3-B29F-34A80C625839}" type="pres">
      <dgm:prSet presAssocID="{653B535F-DC41-467C-94D6-6D9A34B66E63}" presName="firstChildTx" presStyleLbl="bgAccFollowNode1" presStyleIdx="0" presStyleCnt="3">
        <dgm:presLayoutVars>
          <dgm:bulletEnabled val="1"/>
        </dgm:presLayoutVars>
      </dgm:prSet>
      <dgm:spPr/>
    </dgm:pt>
    <dgm:pt modelId="{8135E6AA-F39C-4C37-9D6D-00DA369AFD88}" type="pres">
      <dgm:prSet presAssocID="{5B6DB363-FB66-441C-93A6-9BB2EB757289}" presName="comp" presStyleCnt="0"/>
      <dgm:spPr/>
    </dgm:pt>
    <dgm:pt modelId="{5F1412FB-3655-4A37-8BD2-EA41FD69FAF9}" type="pres">
      <dgm:prSet presAssocID="{5B6DB363-FB66-441C-93A6-9BB2EB757289}" presName="child" presStyleLbl="bgAccFollowNode1" presStyleIdx="1" presStyleCnt="3"/>
      <dgm:spPr/>
    </dgm:pt>
    <dgm:pt modelId="{71B8A7CF-5522-4F9A-BAE8-0B51148D243D}" type="pres">
      <dgm:prSet presAssocID="{5B6DB363-FB66-441C-93A6-9BB2EB757289}" presName="childTx" presStyleLbl="bgAccFollowNode1" presStyleIdx="1" presStyleCnt="3">
        <dgm:presLayoutVars>
          <dgm:bulletEnabled val="1"/>
        </dgm:presLayoutVars>
      </dgm:prSet>
      <dgm:spPr/>
    </dgm:pt>
    <dgm:pt modelId="{DC868F10-4391-46EA-90AA-9B22B44B0FE8}" type="pres">
      <dgm:prSet presAssocID="{1F0D0ADB-578D-4293-9AF8-6A4CF4F01A9C}" presName="comp" presStyleCnt="0"/>
      <dgm:spPr/>
    </dgm:pt>
    <dgm:pt modelId="{66702CAD-70AA-4178-85BE-4698EE4C967C}" type="pres">
      <dgm:prSet presAssocID="{1F0D0ADB-578D-4293-9AF8-6A4CF4F01A9C}" presName="child" presStyleLbl="bgAccFollowNode1" presStyleIdx="2" presStyleCnt="3"/>
      <dgm:spPr/>
    </dgm:pt>
    <dgm:pt modelId="{28356B1F-77B0-4B5E-81D7-BBA5E3990115}" type="pres">
      <dgm:prSet presAssocID="{1F0D0ADB-578D-4293-9AF8-6A4CF4F01A9C}" presName="childTx" presStyleLbl="bgAccFollowNode1" presStyleIdx="2" presStyleCnt="3">
        <dgm:presLayoutVars>
          <dgm:bulletEnabled val="1"/>
        </dgm:presLayoutVars>
      </dgm:prSet>
      <dgm:spPr/>
    </dgm:pt>
    <dgm:pt modelId="{245ECE49-65E0-4DD3-93A0-C48E7FC289E9}" type="pres">
      <dgm:prSet presAssocID="{653B535F-DC41-467C-94D6-6D9A34B66E63}" presName="negSpace" presStyleCnt="0"/>
      <dgm:spPr/>
    </dgm:pt>
    <dgm:pt modelId="{C8C7D599-6AE5-4678-980D-2102C5B8A56E}" type="pres">
      <dgm:prSet presAssocID="{653B535F-DC41-467C-94D6-6D9A34B66E63}" presName="circle" presStyleLbl="node1" presStyleIdx="0" presStyleCnt="1"/>
      <dgm:spPr/>
    </dgm:pt>
  </dgm:ptLst>
  <dgm:cxnLst>
    <dgm:cxn modelId="{9EF02446-7464-4E98-A3B6-CD96F343A6A8}" type="presOf" srcId="{F3DC06FE-9FDA-4340-B325-9885AEF2C330}" destId="{A45DA01A-0168-4571-BC37-C3123E1B99BA}" srcOrd="0" destOrd="0" presId="urn:microsoft.com/office/officeart/2005/8/layout/hList9"/>
    <dgm:cxn modelId="{87938469-A1CE-4B3C-AE02-1E2F25DE580F}" srcId="{653B535F-DC41-467C-94D6-6D9A34B66E63}" destId="{84306D14-9180-4C95-A1B4-6542E30825AC}" srcOrd="0" destOrd="0" parTransId="{56968A67-F680-449C-B0F9-759E2FA6C7BD}" sibTransId="{F9262DE8-AC1A-4775-9F6F-CD0AA5A2C0A6}"/>
    <dgm:cxn modelId="{318C0550-1BC8-4735-BAEF-A47B7EB5CEBA}" type="presOf" srcId="{5B6DB363-FB66-441C-93A6-9BB2EB757289}" destId="{5F1412FB-3655-4A37-8BD2-EA41FD69FAF9}" srcOrd="0" destOrd="0" presId="urn:microsoft.com/office/officeart/2005/8/layout/hList9"/>
    <dgm:cxn modelId="{59E65A71-EC2E-4324-BC97-2AB7D2BB8CE0}" type="presOf" srcId="{653B535F-DC41-467C-94D6-6D9A34B66E63}" destId="{C8C7D599-6AE5-4678-980D-2102C5B8A56E}" srcOrd="0" destOrd="0" presId="urn:microsoft.com/office/officeart/2005/8/layout/hList9"/>
    <dgm:cxn modelId="{BE355552-E250-4502-913D-D092035206C3}" type="presOf" srcId="{1F0D0ADB-578D-4293-9AF8-6A4CF4F01A9C}" destId="{28356B1F-77B0-4B5E-81D7-BBA5E3990115}" srcOrd="1" destOrd="0" presId="urn:microsoft.com/office/officeart/2005/8/layout/hList9"/>
    <dgm:cxn modelId="{44F68A57-C8C6-4AAC-9A1B-7383807BDF0B}" type="presOf" srcId="{5B6DB363-FB66-441C-93A6-9BB2EB757289}" destId="{71B8A7CF-5522-4F9A-BAE8-0B51148D243D}" srcOrd="1" destOrd="0" presId="urn:microsoft.com/office/officeart/2005/8/layout/hList9"/>
    <dgm:cxn modelId="{A350737A-7AAE-42D2-BD16-479C08AEEDC4}" srcId="{653B535F-DC41-467C-94D6-6D9A34B66E63}" destId="{1F0D0ADB-578D-4293-9AF8-6A4CF4F01A9C}" srcOrd="2" destOrd="0" parTransId="{D9C8AE77-10FA-424D-98E2-B5782EB005F7}" sibTransId="{512767C9-EC1C-46DB-B4C5-873F3D74C114}"/>
    <dgm:cxn modelId="{E64204D1-B32C-4360-8228-F6FC0A7E8A35}" type="presOf" srcId="{84306D14-9180-4C95-A1B4-6542E30825AC}" destId="{F37E5E13-CB58-4C92-9EB6-6D5629865265}" srcOrd="0" destOrd="0" presId="urn:microsoft.com/office/officeart/2005/8/layout/hList9"/>
    <dgm:cxn modelId="{7E5880E1-4F79-494A-A693-E55188BDFD2F}" srcId="{F3DC06FE-9FDA-4340-B325-9885AEF2C330}" destId="{653B535F-DC41-467C-94D6-6D9A34B66E63}" srcOrd="0" destOrd="0" parTransId="{8B3F599C-797F-4C38-9D8D-FA84566A8EF0}" sibTransId="{92A5652B-55F7-481A-9F16-15E47C854013}"/>
    <dgm:cxn modelId="{9E7D7AE4-65D6-4AAB-A42A-E8F8495109EF}" type="presOf" srcId="{1F0D0ADB-578D-4293-9AF8-6A4CF4F01A9C}" destId="{66702CAD-70AA-4178-85BE-4698EE4C967C}" srcOrd="0" destOrd="0" presId="urn:microsoft.com/office/officeart/2005/8/layout/hList9"/>
    <dgm:cxn modelId="{E53131ED-22ED-4DA8-9C35-00EF39578CC3}" srcId="{653B535F-DC41-467C-94D6-6D9A34B66E63}" destId="{5B6DB363-FB66-441C-93A6-9BB2EB757289}" srcOrd="1" destOrd="0" parTransId="{10C06808-B78C-4A2F-B7DB-9338360D6C41}" sibTransId="{9A8BAF8C-9833-49F8-950F-B28D3AF2AE59}"/>
    <dgm:cxn modelId="{63E100F4-A1CE-4DB2-BC92-FE2ABD01150A}" type="presOf" srcId="{84306D14-9180-4C95-A1B4-6542E30825AC}" destId="{ECE7D21E-1E91-4DB3-B29F-34A80C625839}" srcOrd="1" destOrd="0" presId="urn:microsoft.com/office/officeart/2005/8/layout/hList9"/>
    <dgm:cxn modelId="{C9762DDE-F0E4-444C-B1D3-EFCD7D276509}" type="presParOf" srcId="{A45DA01A-0168-4571-BC37-C3123E1B99BA}" destId="{22835915-ECC7-4A7C-83CB-ED3C7F79FB13}" srcOrd="0" destOrd="0" presId="urn:microsoft.com/office/officeart/2005/8/layout/hList9"/>
    <dgm:cxn modelId="{7A079A17-1778-4424-A14D-FEDD1822EAC8}" type="presParOf" srcId="{A45DA01A-0168-4571-BC37-C3123E1B99BA}" destId="{79D6E807-DE08-4A13-A49A-2F072769CB99}" srcOrd="1" destOrd="0" presId="urn:microsoft.com/office/officeart/2005/8/layout/hList9"/>
    <dgm:cxn modelId="{C944099A-E14F-4D67-8A3E-DF71EAAC9A56}" type="presParOf" srcId="{79D6E807-DE08-4A13-A49A-2F072769CB99}" destId="{EB46D8F6-37C9-4F84-9F1C-331BADFA0C8E}" srcOrd="0" destOrd="0" presId="urn:microsoft.com/office/officeart/2005/8/layout/hList9"/>
    <dgm:cxn modelId="{613E9024-A99C-42C2-95F2-3B2C1622E04C}" type="presParOf" srcId="{79D6E807-DE08-4A13-A49A-2F072769CB99}" destId="{275C6277-C590-497E-8223-BB8D1FD15AD0}" srcOrd="1" destOrd="0" presId="urn:microsoft.com/office/officeart/2005/8/layout/hList9"/>
    <dgm:cxn modelId="{58D82519-0D6A-4F36-8BA2-49FFDF7D8C63}" type="presParOf" srcId="{275C6277-C590-497E-8223-BB8D1FD15AD0}" destId="{F37E5E13-CB58-4C92-9EB6-6D5629865265}" srcOrd="0" destOrd="0" presId="urn:microsoft.com/office/officeart/2005/8/layout/hList9"/>
    <dgm:cxn modelId="{DABEA25C-98EA-414E-8606-1B4EC3129312}" type="presParOf" srcId="{275C6277-C590-497E-8223-BB8D1FD15AD0}" destId="{ECE7D21E-1E91-4DB3-B29F-34A80C625839}" srcOrd="1" destOrd="0" presId="urn:microsoft.com/office/officeart/2005/8/layout/hList9"/>
    <dgm:cxn modelId="{FB923C3D-A4FC-4998-892A-2C00E64B3997}" type="presParOf" srcId="{79D6E807-DE08-4A13-A49A-2F072769CB99}" destId="{8135E6AA-F39C-4C37-9D6D-00DA369AFD88}" srcOrd="2" destOrd="0" presId="urn:microsoft.com/office/officeart/2005/8/layout/hList9"/>
    <dgm:cxn modelId="{0F8D7FB4-CF49-48AD-9B49-C998B27E1803}" type="presParOf" srcId="{8135E6AA-F39C-4C37-9D6D-00DA369AFD88}" destId="{5F1412FB-3655-4A37-8BD2-EA41FD69FAF9}" srcOrd="0" destOrd="0" presId="urn:microsoft.com/office/officeart/2005/8/layout/hList9"/>
    <dgm:cxn modelId="{5CD0CA43-5CF1-4B86-9E7F-0E561BEF97E5}" type="presParOf" srcId="{8135E6AA-F39C-4C37-9D6D-00DA369AFD88}" destId="{71B8A7CF-5522-4F9A-BAE8-0B51148D243D}" srcOrd="1" destOrd="0" presId="urn:microsoft.com/office/officeart/2005/8/layout/hList9"/>
    <dgm:cxn modelId="{7B2A7451-A045-49FB-A69F-D23A22AC1576}" type="presParOf" srcId="{79D6E807-DE08-4A13-A49A-2F072769CB99}" destId="{DC868F10-4391-46EA-90AA-9B22B44B0FE8}" srcOrd="3" destOrd="0" presId="urn:microsoft.com/office/officeart/2005/8/layout/hList9"/>
    <dgm:cxn modelId="{347E9D3A-B150-4CD2-A198-54986750FC6D}" type="presParOf" srcId="{DC868F10-4391-46EA-90AA-9B22B44B0FE8}" destId="{66702CAD-70AA-4178-85BE-4698EE4C967C}" srcOrd="0" destOrd="0" presId="urn:microsoft.com/office/officeart/2005/8/layout/hList9"/>
    <dgm:cxn modelId="{70724A88-A414-4D5C-A50F-140B5CDD6FB2}" type="presParOf" srcId="{DC868F10-4391-46EA-90AA-9B22B44B0FE8}" destId="{28356B1F-77B0-4B5E-81D7-BBA5E3990115}" srcOrd="1" destOrd="0" presId="urn:microsoft.com/office/officeart/2005/8/layout/hList9"/>
    <dgm:cxn modelId="{6061423A-83CB-4B38-B75C-BCD1F5C12313}" type="presParOf" srcId="{A45DA01A-0168-4571-BC37-C3123E1B99BA}" destId="{245ECE49-65E0-4DD3-93A0-C48E7FC289E9}" srcOrd="2" destOrd="0" presId="urn:microsoft.com/office/officeart/2005/8/layout/hList9"/>
    <dgm:cxn modelId="{CD1CE882-E6E1-41D3-B911-2B1505DB207D}" type="presParOf" srcId="{A45DA01A-0168-4571-BC37-C3123E1B99BA}" destId="{C8C7D599-6AE5-4678-980D-2102C5B8A56E}" srcOrd="3" destOrd="0" presId="urn:microsoft.com/office/officeart/2005/8/layout/hList9"/>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3ACFB6-D636-47CE-9E49-3131B3F8DC37}"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it-IT"/>
        </a:p>
      </dgm:t>
    </dgm:pt>
    <dgm:pt modelId="{D048EA70-3137-49DE-BA93-24A3A528AED6}">
      <dgm:prSet phldrT="[Testo]" custT="1"/>
      <dgm:spPr/>
      <dgm:t>
        <a:bodyPr/>
        <a:lstStyle/>
        <a:p>
          <a:r>
            <a:rPr lang="it-IT" sz="2800" err="1">
              <a:latin typeface="Poppins" panose="00000500000000000000" pitchFamily="2" charset="0"/>
              <a:cs typeface="Poppins" panose="00000500000000000000" pitchFamily="2" charset="0"/>
            </a:rPr>
            <a:t>LTMRs</a:t>
          </a:r>
          <a:endParaRPr lang="it-IT" sz="2800">
            <a:latin typeface="Poppins" panose="00000500000000000000" pitchFamily="2" charset="0"/>
            <a:cs typeface="Poppins" panose="00000500000000000000" pitchFamily="2" charset="0"/>
          </a:endParaRPr>
        </a:p>
      </dgm:t>
    </dgm:pt>
    <dgm:pt modelId="{4750D5FB-E70A-423D-892E-1798365799B4}" type="parTrans" cxnId="{BB7C0814-BB61-4997-823B-7C84D1347130}">
      <dgm:prSet/>
      <dgm:spPr/>
      <dgm:t>
        <a:bodyPr/>
        <a:lstStyle/>
        <a:p>
          <a:endParaRPr lang="it-IT"/>
        </a:p>
      </dgm:t>
    </dgm:pt>
    <dgm:pt modelId="{523365F7-1338-4499-9962-64A049D5A824}" type="sibTrans" cxnId="{BB7C0814-BB61-4997-823B-7C84D1347130}">
      <dgm:prSet/>
      <dgm:spPr/>
      <dgm:t>
        <a:bodyPr/>
        <a:lstStyle/>
        <a:p>
          <a:endParaRPr lang="it-IT"/>
        </a:p>
      </dgm:t>
    </dgm:pt>
    <dgm:pt modelId="{C60CE218-280A-4594-9AD7-4F017272B9E8}">
      <dgm:prSet phldrT="[Testo]" phldr="0" custT="1"/>
      <dgm:spPr/>
      <dgm:t>
        <a:bodyPr/>
        <a:lstStyle/>
        <a:p>
          <a:pPr algn="ctr" rtl="0"/>
          <a:r>
            <a:rPr lang="it-IT" sz="2400">
              <a:latin typeface="Poppins"/>
              <a:cs typeface="Poppins"/>
            </a:rPr>
            <a:t>SLOW ADAPTING</a:t>
          </a:r>
        </a:p>
      </dgm:t>
    </dgm:pt>
    <dgm:pt modelId="{01A85882-6622-455A-9447-86CA37455ED6}" type="parTrans" cxnId="{3B5B19FC-0E05-46FE-8353-8E01E19BAEE9}">
      <dgm:prSet/>
      <dgm:spPr/>
      <dgm:t>
        <a:bodyPr/>
        <a:lstStyle/>
        <a:p>
          <a:endParaRPr lang="it-IT"/>
        </a:p>
      </dgm:t>
    </dgm:pt>
    <dgm:pt modelId="{C931FFE9-BB94-4A7E-AE68-33F381BAE86F}" type="sibTrans" cxnId="{3B5B19FC-0E05-46FE-8353-8E01E19BAEE9}">
      <dgm:prSet/>
      <dgm:spPr/>
      <dgm:t>
        <a:bodyPr/>
        <a:lstStyle/>
        <a:p>
          <a:endParaRPr lang="it-IT"/>
        </a:p>
      </dgm:t>
    </dgm:pt>
    <dgm:pt modelId="{F6192B5A-D4D1-404A-845E-35A8E903920F}">
      <dgm:prSet phldrT="[Testo]" custT="1"/>
      <dgm:spPr/>
      <dgm:t>
        <a:bodyPr/>
        <a:lstStyle/>
        <a:p>
          <a:pPr algn="ctr" rtl="0"/>
          <a:r>
            <a:rPr lang="it-IT" sz="2400">
              <a:latin typeface="Poppins"/>
              <a:cs typeface="Poppins"/>
            </a:rPr>
            <a:t>INTERMEDIATE ADAPTING</a:t>
          </a:r>
        </a:p>
      </dgm:t>
    </dgm:pt>
    <dgm:pt modelId="{1881AF03-B278-4D37-867E-9A13BA41DDEB}" type="parTrans" cxnId="{70089E60-4C9F-47E0-BE82-EE1F5E8B5C8F}">
      <dgm:prSet/>
      <dgm:spPr/>
      <dgm:t>
        <a:bodyPr/>
        <a:lstStyle/>
        <a:p>
          <a:endParaRPr lang="it-IT"/>
        </a:p>
      </dgm:t>
    </dgm:pt>
    <dgm:pt modelId="{78C2BB9E-C169-458D-98F2-32C718504527}" type="sibTrans" cxnId="{70089E60-4C9F-47E0-BE82-EE1F5E8B5C8F}">
      <dgm:prSet/>
      <dgm:spPr/>
      <dgm:t>
        <a:bodyPr/>
        <a:lstStyle/>
        <a:p>
          <a:endParaRPr lang="it-IT"/>
        </a:p>
      </dgm:t>
    </dgm:pt>
    <dgm:pt modelId="{4B5AB30B-0CEF-4295-923C-C89A30464C17}">
      <dgm:prSet phldrT="[Testo]" custT="1"/>
      <dgm:spPr/>
      <dgm:t>
        <a:bodyPr/>
        <a:lstStyle/>
        <a:p>
          <a:pPr marL="0" indent="0" algn="ctr" rtl="0"/>
          <a:r>
            <a:rPr lang="it-IT" sz="2400">
              <a:latin typeface="Poppins"/>
              <a:cs typeface="Poppins"/>
            </a:rPr>
            <a:t>FAST ADAPTING</a:t>
          </a:r>
        </a:p>
      </dgm:t>
    </dgm:pt>
    <dgm:pt modelId="{D2D1A27D-C46C-496B-A2DF-9E455C00BE57}" type="parTrans" cxnId="{6984A247-1691-4E14-9632-E78E512D9EB9}">
      <dgm:prSet/>
      <dgm:spPr/>
      <dgm:t>
        <a:bodyPr/>
        <a:lstStyle/>
        <a:p>
          <a:endParaRPr lang="it-IT"/>
        </a:p>
      </dgm:t>
    </dgm:pt>
    <dgm:pt modelId="{2F0DA5C6-6298-4EA8-8DFC-208989796756}" type="sibTrans" cxnId="{6984A247-1691-4E14-9632-E78E512D9EB9}">
      <dgm:prSet/>
      <dgm:spPr/>
      <dgm:t>
        <a:bodyPr/>
        <a:lstStyle/>
        <a:p>
          <a:endParaRPr lang="it-IT"/>
        </a:p>
      </dgm:t>
    </dgm:pt>
    <dgm:pt modelId="{A30B9D3B-765B-4B8E-856B-757F08E4DA29}" type="pres">
      <dgm:prSet presAssocID="{3B3ACFB6-D636-47CE-9E49-3131B3F8DC37}" presName="list" presStyleCnt="0">
        <dgm:presLayoutVars>
          <dgm:dir/>
          <dgm:animLvl val="lvl"/>
        </dgm:presLayoutVars>
      </dgm:prSet>
      <dgm:spPr/>
    </dgm:pt>
    <dgm:pt modelId="{86FD9D64-9FAC-4985-89A0-66D771301752}" type="pres">
      <dgm:prSet presAssocID="{D048EA70-3137-49DE-BA93-24A3A528AED6}" presName="posSpace" presStyleCnt="0"/>
      <dgm:spPr/>
    </dgm:pt>
    <dgm:pt modelId="{2E8161BC-7B46-4D90-8665-960EC74951B1}" type="pres">
      <dgm:prSet presAssocID="{D048EA70-3137-49DE-BA93-24A3A528AED6}" presName="vertFlow" presStyleCnt="0"/>
      <dgm:spPr/>
    </dgm:pt>
    <dgm:pt modelId="{815C4C36-0200-43EB-911B-F8513AE09E3D}" type="pres">
      <dgm:prSet presAssocID="{D048EA70-3137-49DE-BA93-24A3A528AED6}" presName="topSpace" presStyleCnt="0"/>
      <dgm:spPr/>
    </dgm:pt>
    <dgm:pt modelId="{509DE720-F778-49AB-AFD5-094866D5C216}" type="pres">
      <dgm:prSet presAssocID="{D048EA70-3137-49DE-BA93-24A3A528AED6}" presName="firstComp" presStyleCnt="0"/>
      <dgm:spPr/>
    </dgm:pt>
    <dgm:pt modelId="{F8B9C01A-592A-4DE3-9B1A-96F60270CAB2}" type="pres">
      <dgm:prSet presAssocID="{D048EA70-3137-49DE-BA93-24A3A528AED6}" presName="firstChild" presStyleLbl="bgAccFollowNode1" presStyleIdx="0" presStyleCnt="3" custScaleX="118734"/>
      <dgm:spPr/>
    </dgm:pt>
    <dgm:pt modelId="{D25D211C-113D-4F17-9C5E-8B4DB4D1D8D4}" type="pres">
      <dgm:prSet presAssocID="{D048EA70-3137-49DE-BA93-24A3A528AED6}" presName="firstChildTx" presStyleLbl="bgAccFollowNode1" presStyleIdx="0" presStyleCnt="3">
        <dgm:presLayoutVars>
          <dgm:bulletEnabled val="1"/>
        </dgm:presLayoutVars>
      </dgm:prSet>
      <dgm:spPr/>
    </dgm:pt>
    <dgm:pt modelId="{EEE1CE4C-7DEB-46E0-AACB-695708615BFE}" type="pres">
      <dgm:prSet presAssocID="{F6192B5A-D4D1-404A-845E-35A8E903920F}" presName="comp" presStyleCnt="0"/>
      <dgm:spPr/>
    </dgm:pt>
    <dgm:pt modelId="{2F48A720-BCE0-4B92-AE43-30634CE4F395}" type="pres">
      <dgm:prSet presAssocID="{F6192B5A-D4D1-404A-845E-35A8E903920F}" presName="child" presStyleLbl="bgAccFollowNode1" presStyleIdx="1" presStyleCnt="3" custScaleX="118734"/>
      <dgm:spPr/>
    </dgm:pt>
    <dgm:pt modelId="{3E298394-DCCB-4306-A49F-3E8E40DA8AF0}" type="pres">
      <dgm:prSet presAssocID="{F6192B5A-D4D1-404A-845E-35A8E903920F}" presName="childTx" presStyleLbl="bgAccFollowNode1" presStyleIdx="1" presStyleCnt="3">
        <dgm:presLayoutVars>
          <dgm:bulletEnabled val="1"/>
        </dgm:presLayoutVars>
      </dgm:prSet>
      <dgm:spPr/>
    </dgm:pt>
    <dgm:pt modelId="{D9B2C3D7-B26F-44CD-91C1-25299F92F585}" type="pres">
      <dgm:prSet presAssocID="{4B5AB30B-0CEF-4295-923C-C89A30464C17}" presName="comp" presStyleCnt="0"/>
      <dgm:spPr/>
    </dgm:pt>
    <dgm:pt modelId="{7E3E481D-ECF7-42DD-9C0B-97A565AB5C0C}" type="pres">
      <dgm:prSet presAssocID="{4B5AB30B-0CEF-4295-923C-C89A30464C17}" presName="child" presStyleLbl="bgAccFollowNode1" presStyleIdx="2" presStyleCnt="3" custScaleX="118734"/>
      <dgm:spPr/>
    </dgm:pt>
    <dgm:pt modelId="{72C53AA8-2ECE-4CD6-9EFB-89AF6B51403A}" type="pres">
      <dgm:prSet presAssocID="{4B5AB30B-0CEF-4295-923C-C89A30464C17}" presName="childTx" presStyleLbl="bgAccFollowNode1" presStyleIdx="2" presStyleCnt="3">
        <dgm:presLayoutVars>
          <dgm:bulletEnabled val="1"/>
        </dgm:presLayoutVars>
      </dgm:prSet>
      <dgm:spPr/>
    </dgm:pt>
    <dgm:pt modelId="{AAB3AF1B-8D40-4F28-839E-FCC9752041F2}" type="pres">
      <dgm:prSet presAssocID="{D048EA70-3137-49DE-BA93-24A3A528AED6}" presName="negSpace" presStyleCnt="0"/>
      <dgm:spPr/>
    </dgm:pt>
    <dgm:pt modelId="{1AEF9BC9-4F08-4D91-8DEE-1523833578A0}" type="pres">
      <dgm:prSet presAssocID="{D048EA70-3137-49DE-BA93-24A3A528AED6}" presName="circle" presStyleLbl="node1" presStyleIdx="0" presStyleCnt="1" custScaleX="127009" custScaleY="127009" custLinFactNeighborX="-19811" custLinFactNeighborY="-15977"/>
      <dgm:spPr/>
    </dgm:pt>
  </dgm:ptLst>
  <dgm:cxnLst>
    <dgm:cxn modelId="{BB7C0814-BB61-4997-823B-7C84D1347130}" srcId="{3B3ACFB6-D636-47CE-9E49-3131B3F8DC37}" destId="{D048EA70-3137-49DE-BA93-24A3A528AED6}" srcOrd="0" destOrd="0" parTransId="{4750D5FB-E70A-423D-892E-1798365799B4}" sibTransId="{523365F7-1338-4499-9962-64A049D5A824}"/>
    <dgm:cxn modelId="{5E70471B-0F5D-4DF2-B6BB-35E58D86C02A}" type="presOf" srcId="{3B3ACFB6-D636-47CE-9E49-3131B3F8DC37}" destId="{A30B9D3B-765B-4B8E-856B-757F08E4DA29}" srcOrd="0" destOrd="0" presId="urn:microsoft.com/office/officeart/2005/8/layout/hList9"/>
    <dgm:cxn modelId="{20F91720-85C6-4285-9590-C5A4C2099536}" type="presOf" srcId="{4B5AB30B-0CEF-4295-923C-C89A30464C17}" destId="{7E3E481D-ECF7-42DD-9C0B-97A565AB5C0C}" srcOrd="0" destOrd="0" presId="urn:microsoft.com/office/officeart/2005/8/layout/hList9"/>
    <dgm:cxn modelId="{1367B829-2CDD-42BA-AD10-9B365C2E1391}" type="presOf" srcId="{4B5AB30B-0CEF-4295-923C-C89A30464C17}" destId="{72C53AA8-2ECE-4CD6-9EFB-89AF6B51403A}" srcOrd="1" destOrd="0" presId="urn:microsoft.com/office/officeart/2005/8/layout/hList9"/>
    <dgm:cxn modelId="{70089E60-4C9F-47E0-BE82-EE1F5E8B5C8F}" srcId="{D048EA70-3137-49DE-BA93-24A3A528AED6}" destId="{F6192B5A-D4D1-404A-845E-35A8E903920F}" srcOrd="1" destOrd="0" parTransId="{1881AF03-B278-4D37-867E-9A13BA41DDEB}" sibTransId="{78C2BB9E-C169-458D-98F2-32C718504527}"/>
    <dgm:cxn modelId="{6984A247-1691-4E14-9632-E78E512D9EB9}" srcId="{D048EA70-3137-49DE-BA93-24A3A528AED6}" destId="{4B5AB30B-0CEF-4295-923C-C89A30464C17}" srcOrd="2" destOrd="0" parTransId="{D2D1A27D-C46C-496B-A2DF-9E455C00BE57}" sibTransId="{2F0DA5C6-6298-4EA8-8DFC-208989796756}"/>
    <dgm:cxn modelId="{586FF682-1F06-415C-9B9A-45EDC28F374E}" type="presOf" srcId="{F6192B5A-D4D1-404A-845E-35A8E903920F}" destId="{3E298394-DCCB-4306-A49F-3E8E40DA8AF0}" srcOrd="1" destOrd="0" presId="urn:microsoft.com/office/officeart/2005/8/layout/hList9"/>
    <dgm:cxn modelId="{96C40BA0-088A-45E0-A3C6-7BCA85B9A543}" type="presOf" srcId="{F6192B5A-D4D1-404A-845E-35A8E903920F}" destId="{2F48A720-BCE0-4B92-AE43-30634CE4F395}" srcOrd="0" destOrd="0" presId="urn:microsoft.com/office/officeart/2005/8/layout/hList9"/>
    <dgm:cxn modelId="{E5EDCEA6-DD7D-4C57-8324-5BD600B3CA82}" type="presOf" srcId="{C60CE218-280A-4594-9AD7-4F017272B9E8}" destId="{D25D211C-113D-4F17-9C5E-8B4DB4D1D8D4}" srcOrd="1" destOrd="0" presId="urn:microsoft.com/office/officeart/2005/8/layout/hList9"/>
    <dgm:cxn modelId="{086D09B4-3E82-429F-BAB1-992EC04FCC0F}" type="presOf" srcId="{C60CE218-280A-4594-9AD7-4F017272B9E8}" destId="{F8B9C01A-592A-4DE3-9B1A-96F60270CAB2}" srcOrd="0" destOrd="0" presId="urn:microsoft.com/office/officeart/2005/8/layout/hList9"/>
    <dgm:cxn modelId="{215B26C0-D25D-4276-AAFD-8EDAD5309A3E}" type="presOf" srcId="{D048EA70-3137-49DE-BA93-24A3A528AED6}" destId="{1AEF9BC9-4F08-4D91-8DEE-1523833578A0}" srcOrd="0" destOrd="0" presId="urn:microsoft.com/office/officeart/2005/8/layout/hList9"/>
    <dgm:cxn modelId="{3B5B19FC-0E05-46FE-8353-8E01E19BAEE9}" srcId="{D048EA70-3137-49DE-BA93-24A3A528AED6}" destId="{C60CE218-280A-4594-9AD7-4F017272B9E8}" srcOrd="0" destOrd="0" parTransId="{01A85882-6622-455A-9447-86CA37455ED6}" sibTransId="{C931FFE9-BB94-4A7E-AE68-33F381BAE86F}"/>
    <dgm:cxn modelId="{F915B429-F8B6-4E30-8235-68719CF3FBC6}" type="presParOf" srcId="{A30B9D3B-765B-4B8E-856B-757F08E4DA29}" destId="{86FD9D64-9FAC-4985-89A0-66D771301752}" srcOrd="0" destOrd="0" presId="urn:microsoft.com/office/officeart/2005/8/layout/hList9"/>
    <dgm:cxn modelId="{B562CB8C-FF29-4C81-9CA8-F8CBD69B78F7}" type="presParOf" srcId="{A30B9D3B-765B-4B8E-856B-757F08E4DA29}" destId="{2E8161BC-7B46-4D90-8665-960EC74951B1}" srcOrd="1" destOrd="0" presId="urn:microsoft.com/office/officeart/2005/8/layout/hList9"/>
    <dgm:cxn modelId="{69AB6104-5ED1-4AD8-AFF6-D762E1CA2B35}" type="presParOf" srcId="{2E8161BC-7B46-4D90-8665-960EC74951B1}" destId="{815C4C36-0200-43EB-911B-F8513AE09E3D}" srcOrd="0" destOrd="0" presId="urn:microsoft.com/office/officeart/2005/8/layout/hList9"/>
    <dgm:cxn modelId="{F63D0CD5-669D-47F4-A7E2-C800DCC053DD}" type="presParOf" srcId="{2E8161BC-7B46-4D90-8665-960EC74951B1}" destId="{509DE720-F778-49AB-AFD5-094866D5C216}" srcOrd="1" destOrd="0" presId="urn:microsoft.com/office/officeart/2005/8/layout/hList9"/>
    <dgm:cxn modelId="{0E90775F-D253-4D33-BD51-79A0BB5E18DD}" type="presParOf" srcId="{509DE720-F778-49AB-AFD5-094866D5C216}" destId="{F8B9C01A-592A-4DE3-9B1A-96F60270CAB2}" srcOrd="0" destOrd="0" presId="urn:microsoft.com/office/officeart/2005/8/layout/hList9"/>
    <dgm:cxn modelId="{44FE7B2F-FAB3-49C0-B662-98F7377837BB}" type="presParOf" srcId="{509DE720-F778-49AB-AFD5-094866D5C216}" destId="{D25D211C-113D-4F17-9C5E-8B4DB4D1D8D4}" srcOrd="1" destOrd="0" presId="urn:microsoft.com/office/officeart/2005/8/layout/hList9"/>
    <dgm:cxn modelId="{1D19C487-AD08-44C4-9787-3FB7A4EF5C0D}" type="presParOf" srcId="{2E8161BC-7B46-4D90-8665-960EC74951B1}" destId="{EEE1CE4C-7DEB-46E0-AACB-695708615BFE}" srcOrd="2" destOrd="0" presId="urn:microsoft.com/office/officeart/2005/8/layout/hList9"/>
    <dgm:cxn modelId="{1F55C077-6F11-4E67-BDB4-26511123D54F}" type="presParOf" srcId="{EEE1CE4C-7DEB-46E0-AACB-695708615BFE}" destId="{2F48A720-BCE0-4B92-AE43-30634CE4F395}" srcOrd="0" destOrd="0" presId="urn:microsoft.com/office/officeart/2005/8/layout/hList9"/>
    <dgm:cxn modelId="{9E28C10F-566A-4E42-9E5D-B582C4B87A5C}" type="presParOf" srcId="{EEE1CE4C-7DEB-46E0-AACB-695708615BFE}" destId="{3E298394-DCCB-4306-A49F-3E8E40DA8AF0}" srcOrd="1" destOrd="0" presId="urn:microsoft.com/office/officeart/2005/8/layout/hList9"/>
    <dgm:cxn modelId="{5CA889A0-7212-42D8-8F32-564A2E9948F9}" type="presParOf" srcId="{2E8161BC-7B46-4D90-8665-960EC74951B1}" destId="{D9B2C3D7-B26F-44CD-91C1-25299F92F585}" srcOrd="3" destOrd="0" presId="urn:microsoft.com/office/officeart/2005/8/layout/hList9"/>
    <dgm:cxn modelId="{3DD80B41-9C66-4984-9EF7-BAFBE21217F4}" type="presParOf" srcId="{D9B2C3D7-B26F-44CD-91C1-25299F92F585}" destId="{7E3E481D-ECF7-42DD-9C0B-97A565AB5C0C}" srcOrd="0" destOrd="0" presId="urn:microsoft.com/office/officeart/2005/8/layout/hList9"/>
    <dgm:cxn modelId="{0A6C7971-0CAD-4429-AC9E-55044948B70A}" type="presParOf" srcId="{D9B2C3D7-B26F-44CD-91C1-25299F92F585}" destId="{72C53AA8-2ECE-4CD6-9EFB-89AF6B51403A}" srcOrd="1" destOrd="0" presId="urn:microsoft.com/office/officeart/2005/8/layout/hList9"/>
    <dgm:cxn modelId="{CE2E8113-1E39-4935-B8A8-0B0918EA141E}" type="presParOf" srcId="{A30B9D3B-765B-4B8E-856B-757F08E4DA29}" destId="{AAB3AF1B-8D40-4F28-839E-FCC9752041F2}" srcOrd="2" destOrd="0" presId="urn:microsoft.com/office/officeart/2005/8/layout/hList9"/>
    <dgm:cxn modelId="{0B9F3F45-81F8-4801-A6D0-D5C3E01BF280}" type="presParOf" srcId="{A30B9D3B-765B-4B8E-856B-757F08E4DA29}" destId="{1AEF9BC9-4F08-4D91-8DEE-1523833578A0}" srcOrd="3" destOrd="0" presId="urn:microsoft.com/office/officeart/2005/8/layout/hList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4EC392-D57D-48A1-9792-3F598E755EB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18A9948-07C3-428E-B2D2-05DB9FE4FB6E}">
      <dgm:prSet custT="1"/>
      <dgm:spPr/>
      <dgm:t>
        <a:bodyPr/>
        <a:lstStyle/>
        <a:p>
          <a:pPr>
            <a:lnSpc>
              <a:spcPct val="100000"/>
            </a:lnSpc>
          </a:pPr>
          <a:r>
            <a:rPr lang="it-IT" sz="1800">
              <a:solidFill>
                <a:schemeClr val="bg1"/>
              </a:solidFill>
              <a:latin typeface="Poppins" panose="00000500000000000000" pitchFamily="2" charset="0"/>
              <a:cs typeface="Poppins" panose="00000500000000000000" pitchFamily="2" charset="0"/>
            </a:rPr>
            <a:t>Sensory feedback restoration is fundamental for understanding body-environment interaction or the actual movement of the devices.</a:t>
          </a:r>
          <a:endParaRPr lang="en-US" sz="1800">
            <a:solidFill>
              <a:schemeClr val="bg1"/>
            </a:solidFill>
            <a:latin typeface="Poppins" panose="00000500000000000000" pitchFamily="2" charset="0"/>
            <a:cs typeface="Poppins" panose="00000500000000000000" pitchFamily="2" charset="0"/>
          </a:endParaRPr>
        </a:p>
      </dgm:t>
    </dgm:pt>
    <dgm:pt modelId="{20AE4B08-EF0F-4B77-8D5D-09677B0CD66F}" type="parTrans" cxnId="{72D476DB-6D7A-46C1-8AB5-246CEA238CD6}">
      <dgm:prSet/>
      <dgm:spPr/>
      <dgm:t>
        <a:bodyPr/>
        <a:lstStyle/>
        <a:p>
          <a:endParaRPr lang="en-US"/>
        </a:p>
      </dgm:t>
    </dgm:pt>
    <dgm:pt modelId="{DF6D7679-DCA0-4D99-8C01-A68A0868F5CE}" type="sibTrans" cxnId="{72D476DB-6D7A-46C1-8AB5-246CEA238CD6}">
      <dgm:prSet/>
      <dgm:spPr/>
      <dgm:t>
        <a:bodyPr/>
        <a:lstStyle/>
        <a:p>
          <a:endParaRPr lang="en-US"/>
        </a:p>
      </dgm:t>
    </dgm:pt>
    <dgm:pt modelId="{A488A83B-538B-4AF5-B98E-06B2E4E69A45}">
      <dgm:prSet custT="1"/>
      <dgm:spPr/>
      <dgm:t>
        <a:bodyPr/>
        <a:lstStyle/>
        <a:p>
          <a:pPr>
            <a:lnSpc>
              <a:spcPct val="100000"/>
            </a:lnSpc>
          </a:pPr>
          <a:r>
            <a:rPr lang="it-IT" sz="1800">
              <a:solidFill>
                <a:schemeClr val="bg1"/>
              </a:solidFill>
              <a:latin typeface="Poppins" panose="00000500000000000000" pitchFamily="2" charset="0"/>
              <a:cs typeface="Poppins" panose="00000500000000000000" pitchFamily="2" charset="0"/>
            </a:rPr>
            <a:t>Takes information from the sensor on the Neuroprosthesis</a:t>
          </a:r>
          <a:endParaRPr lang="en-US" sz="1800">
            <a:solidFill>
              <a:schemeClr val="bg1"/>
            </a:solidFill>
            <a:latin typeface="Poppins" panose="00000500000000000000" pitchFamily="2" charset="0"/>
            <a:cs typeface="Poppins" panose="00000500000000000000" pitchFamily="2" charset="0"/>
          </a:endParaRPr>
        </a:p>
      </dgm:t>
    </dgm:pt>
    <dgm:pt modelId="{22610A01-4F67-4843-AADB-80493EA3183E}" type="parTrans" cxnId="{815822BC-EADD-4BB7-B4D8-94830F831D59}">
      <dgm:prSet/>
      <dgm:spPr/>
      <dgm:t>
        <a:bodyPr/>
        <a:lstStyle/>
        <a:p>
          <a:endParaRPr lang="en-US"/>
        </a:p>
      </dgm:t>
    </dgm:pt>
    <dgm:pt modelId="{7089D3C9-0268-4122-9D48-270D6A5B1EB5}" type="sibTrans" cxnId="{815822BC-EADD-4BB7-B4D8-94830F831D59}">
      <dgm:prSet/>
      <dgm:spPr/>
      <dgm:t>
        <a:bodyPr/>
        <a:lstStyle/>
        <a:p>
          <a:endParaRPr lang="en-US"/>
        </a:p>
      </dgm:t>
    </dgm:pt>
    <dgm:pt modelId="{B2562AC9-B099-4F2B-B121-987BC95E6E4C}">
      <dgm:prSet custT="1"/>
      <dgm:spPr/>
      <dgm:t>
        <a:bodyPr/>
        <a:lstStyle/>
        <a:p>
          <a:pPr>
            <a:lnSpc>
              <a:spcPct val="100000"/>
            </a:lnSpc>
          </a:pPr>
          <a:r>
            <a:rPr lang="it-IT" sz="1800">
              <a:solidFill>
                <a:schemeClr val="bg1"/>
              </a:solidFill>
              <a:latin typeface="Poppins" panose="00000500000000000000" pitchFamily="2" charset="0"/>
              <a:cs typeface="Poppins" panose="00000500000000000000" pitchFamily="2" charset="0"/>
            </a:rPr>
            <a:t>Elaborates signals through microcontrollers</a:t>
          </a:r>
          <a:endParaRPr lang="en-US" sz="1800">
            <a:solidFill>
              <a:schemeClr val="bg1"/>
            </a:solidFill>
            <a:latin typeface="Poppins" panose="00000500000000000000" pitchFamily="2" charset="0"/>
            <a:cs typeface="Poppins" panose="00000500000000000000" pitchFamily="2" charset="0"/>
          </a:endParaRPr>
        </a:p>
      </dgm:t>
    </dgm:pt>
    <dgm:pt modelId="{5F28D208-7F01-483F-9072-1F9EBC2224C3}" type="parTrans" cxnId="{CEB154D7-E5DC-445F-A924-A28E448951E1}">
      <dgm:prSet/>
      <dgm:spPr/>
      <dgm:t>
        <a:bodyPr/>
        <a:lstStyle/>
        <a:p>
          <a:endParaRPr lang="en-US"/>
        </a:p>
      </dgm:t>
    </dgm:pt>
    <dgm:pt modelId="{AE75BA01-1FD4-4C02-B8FA-AC2AF8B109F1}" type="sibTrans" cxnId="{CEB154D7-E5DC-445F-A924-A28E448951E1}">
      <dgm:prSet/>
      <dgm:spPr/>
      <dgm:t>
        <a:bodyPr/>
        <a:lstStyle/>
        <a:p>
          <a:endParaRPr lang="en-US"/>
        </a:p>
      </dgm:t>
    </dgm:pt>
    <dgm:pt modelId="{E11945CA-856A-492A-977C-67A7FC8E342B}">
      <dgm:prSet custT="1"/>
      <dgm:spPr/>
      <dgm:t>
        <a:bodyPr/>
        <a:lstStyle/>
        <a:p>
          <a:pPr>
            <a:lnSpc>
              <a:spcPct val="100000"/>
            </a:lnSpc>
          </a:pPr>
          <a:r>
            <a:rPr lang="it-IT" sz="1800">
              <a:solidFill>
                <a:schemeClr val="bg1"/>
              </a:solidFill>
              <a:latin typeface="Poppins" panose="00000500000000000000" pitchFamily="2" charset="0"/>
              <a:cs typeface="Poppins" panose="00000500000000000000" pitchFamily="2" charset="0"/>
            </a:rPr>
            <a:t>Mapping between artificial signals into natural sensory signals</a:t>
          </a:r>
          <a:endParaRPr lang="en-US" sz="1800">
            <a:solidFill>
              <a:schemeClr val="bg1"/>
            </a:solidFill>
            <a:latin typeface="Poppins" panose="00000500000000000000" pitchFamily="2" charset="0"/>
            <a:cs typeface="Poppins" panose="00000500000000000000" pitchFamily="2" charset="0"/>
          </a:endParaRPr>
        </a:p>
      </dgm:t>
    </dgm:pt>
    <dgm:pt modelId="{B91819E0-AB82-4850-90FC-7D180615D203}" type="parTrans" cxnId="{B9E945D3-AFE8-456E-AABA-AA97E5BB4BB5}">
      <dgm:prSet/>
      <dgm:spPr/>
      <dgm:t>
        <a:bodyPr/>
        <a:lstStyle/>
        <a:p>
          <a:endParaRPr lang="en-US"/>
        </a:p>
      </dgm:t>
    </dgm:pt>
    <dgm:pt modelId="{7E0FA212-001E-4884-BB1E-99D16354B743}" type="sibTrans" cxnId="{B9E945D3-AFE8-456E-AABA-AA97E5BB4BB5}">
      <dgm:prSet/>
      <dgm:spPr/>
      <dgm:t>
        <a:bodyPr/>
        <a:lstStyle/>
        <a:p>
          <a:endParaRPr lang="en-US"/>
        </a:p>
      </dgm:t>
    </dgm:pt>
    <dgm:pt modelId="{DA284166-8011-48B9-A942-3C6669CF5B2F}">
      <dgm:prSet custT="1"/>
      <dgm:spPr/>
      <dgm:t>
        <a:bodyPr/>
        <a:lstStyle/>
        <a:p>
          <a:pPr>
            <a:lnSpc>
              <a:spcPct val="100000"/>
            </a:lnSpc>
          </a:pPr>
          <a:r>
            <a:rPr lang="it-IT" sz="1800">
              <a:solidFill>
                <a:schemeClr val="bg1"/>
              </a:solidFill>
              <a:latin typeface="Poppins" panose="00000500000000000000" pitchFamily="2" charset="0"/>
              <a:cs typeface="Poppins" panose="00000500000000000000" pitchFamily="2" charset="0"/>
            </a:rPr>
            <a:t>Sends signal back to the brain (through electrodes)</a:t>
          </a:r>
          <a:endParaRPr lang="en-US" sz="1800">
            <a:solidFill>
              <a:schemeClr val="bg1"/>
            </a:solidFill>
            <a:latin typeface="Poppins" panose="00000500000000000000" pitchFamily="2" charset="0"/>
            <a:cs typeface="Poppins" panose="00000500000000000000" pitchFamily="2" charset="0"/>
          </a:endParaRPr>
        </a:p>
      </dgm:t>
    </dgm:pt>
    <dgm:pt modelId="{105F9C32-2A9B-43F4-B8C6-01AF217243A4}" type="parTrans" cxnId="{F04B3C8B-DE25-4047-A514-BD5E4FB73F8B}">
      <dgm:prSet/>
      <dgm:spPr/>
      <dgm:t>
        <a:bodyPr/>
        <a:lstStyle/>
        <a:p>
          <a:endParaRPr lang="en-US"/>
        </a:p>
      </dgm:t>
    </dgm:pt>
    <dgm:pt modelId="{A228B315-C42E-4CDF-A84E-F3C1D2140A52}" type="sibTrans" cxnId="{F04B3C8B-DE25-4047-A514-BD5E4FB73F8B}">
      <dgm:prSet/>
      <dgm:spPr/>
      <dgm:t>
        <a:bodyPr/>
        <a:lstStyle/>
        <a:p>
          <a:endParaRPr lang="en-US"/>
        </a:p>
      </dgm:t>
    </dgm:pt>
    <dgm:pt modelId="{134EB48C-2811-443A-AF21-B28D0ADF218B}" type="pres">
      <dgm:prSet presAssocID="{8E4EC392-D57D-48A1-9792-3F598E755EB3}" presName="root" presStyleCnt="0">
        <dgm:presLayoutVars>
          <dgm:dir/>
          <dgm:resizeHandles val="exact"/>
        </dgm:presLayoutVars>
      </dgm:prSet>
      <dgm:spPr/>
    </dgm:pt>
    <dgm:pt modelId="{E1864F75-E91F-4089-9200-5F9235A01871}" type="pres">
      <dgm:prSet presAssocID="{118A9948-07C3-428E-B2D2-05DB9FE4FB6E}" presName="compNode" presStyleCnt="0"/>
      <dgm:spPr/>
    </dgm:pt>
    <dgm:pt modelId="{1464C0A8-3648-4F57-9D0B-22ACBC86135C}" type="pres">
      <dgm:prSet presAssocID="{118A9948-07C3-428E-B2D2-05DB9FE4FB6E}" presName="bgRect" presStyleLbl="bgShp" presStyleIdx="0" presStyleCnt="5"/>
      <dgm:spPr>
        <a:solidFill>
          <a:srgbClr val="004AAD"/>
        </a:solidFill>
      </dgm:spPr>
    </dgm:pt>
    <dgm:pt modelId="{D4134EB7-B3A3-4AC7-8D1D-A88E9DB5106D}" type="pres">
      <dgm:prSet presAssocID="{118A9948-07C3-428E-B2D2-05DB9FE4FB6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F1B3A80E-0F0E-4965-A13E-2B8237F8EFBE}" type="pres">
      <dgm:prSet presAssocID="{118A9948-07C3-428E-B2D2-05DB9FE4FB6E}" presName="spaceRect" presStyleCnt="0"/>
      <dgm:spPr/>
    </dgm:pt>
    <dgm:pt modelId="{5847254F-3616-4C61-BEAB-ADC6F7C38A82}" type="pres">
      <dgm:prSet presAssocID="{118A9948-07C3-428E-B2D2-05DB9FE4FB6E}" presName="parTx" presStyleLbl="revTx" presStyleIdx="0" presStyleCnt="5" custScaleX="115455" custLinFactNeighborX="7831">
        <dgm:presLayoutVars>
          <dgm:chMax val="0"/>
          <dgm:chPref val="0"/>
        </dgm:presLayoutVars>
      </dgm:prSet>
      <dgm:spPr/>
    </dgm:pt>
    <dgm:pt modelId="{E847B832-70E7-45D4-9BF6-BE36924D954A}" type="pres">
      <dgm:prSet presAssocID="{DF6D7679-DCA0-4D99-8C01-A68A0868F5CE}" presName="sibTrans" presStyleCnt="0"/>
      <dgm:spPr/>
    </dgm:pt>
    <dgm:pt modelId="{10EAFAB0-9E6F-4ABE-8300-76DAB81571CB}" type="pres">
      <dgm:prSet presAssocID="{A488A83B-538B-4AF5-B98E-06B2E4E69A45}" presName="compNode" presStyleCnt="0"/>
      <dgm:spPr/>
    </dgm:pt>
    <dgm:pt modelId="{25AE1B06-9BEB-4474-864D-28D41081E7EA}" type="pres">
      <dgm:prSet presAssocID="{A488A83B-538B-4AF5-B98E-06B2E4E69A45}" presName="bgRect" presStyleLbl="bgShp" presStyleIdx="1" presStyleCnt="5"/>
      <dgm:spPr>
        <a:solidFill>
          <a:srgbClr val="004AAD"/>
        </a:solidFill>
      </dgm:spPr>
    </dgm:pt>
    <dgm:pt modelId="{DFDB9AE1-8C0E-415C-B32F-9889678906D9}" type="pres">
      <dgm:prSet presAssocID="{A488A83B-538B-4AF5-B98E-06B2E4E69A45}" presName="iconRect" presStyleLbl="node1" presStyleIdx="1" presStyleCnt="5" custLinFactNeighborX="-4458" custLinFactNeighborY="-7566"/>
      <dgm:spPr>
        <a:blipFill>
          <a:blip xmlns:r="http://schemas.openxmlformats.org/officeDocument/2006/relationships" r:embed="rId3"/>
          <a:srcRect/>
          <a:stretch>
            <a:fillRect/>
          </a:stretch>
        </a:blipFill>
      </dgm:spPr>
    </dgm:pt>
    <dgm:pt modelId="{9D13234E-C363-4D29-8004-934F8E301030}" type="pres">
      <dgm:prSet presAssocID="{A488A83B-538B-4AF5-B98E-06B2E4E69A45}" presName="spaceRect" presStyleCnt="0"/>
      <dgm:spPr/>
    </dgm:pt>
    <dgm:pt modelId="{D6CBBAB8-7289-4263-A86C-6CCD641685E4}" type="pres">
      <dgm:prSet presAssocID="{A488A83B-538B-4AF5-B98E-06B2E4E69A45}" presName="parTx" presStyleLbl="revTx" presStyleIdx="1" presStyleCnt="5" custScaleX="104267" custLinFactNeighborX="1236" custLinFactNeighborY="-8681">
        <dgm:presLayoutVars>
          <dgm:chMax val="0"/>
          <dgm:chPref val="0"/>
        </dgm:presLayoutVars>
      </dgm:prSet>
      <dgm:spPr/>
    </dgm:pt>
    <dgm:pt modelId="{CC5FD794-C2E0-49A0-AA66-4529D0F1CD5D}" type="pres">
      <dgm:prSet presAssocID="{7089D3C9-0268-4122-9D48-270D6A5B1EB5}" presName="sibTrans" presStyleCnt="0"/>
      <dgm:spPr/>
    </dgm:pt>
    <dgm:pt modelId="{9394BCB0-A910-47F9-8A96-B1A1E83FCB11}" type="pres">
      <dgm:prSet presAssocID="{B2562AC9-B099-4F2B-B121-987BC95E6E4C}" presName="compNode" presStyleCnt="0"/>
      <dgm:spPr/>
    </dgm:pt>
    <dgm:pt modelId="{903DBF60-8636-473E-91A6-0A33A9A6BCB2}" type="pres">
      <dgm:prSet presAssocID="{B2562AC9-B099-4F2B-B121-987BC95E6E4C}" presName="bgRect" presStyleLbl="bgShp" presStyleIdx="2" presStyleCnt="5"/>
      <dgm:spPr>
        <a:solidFill>
          <a:srgbClr val="004AAD"/>
        </a:solidFill>
      </dgm:spPr>
    </dgm:pt>
    <dgm:pt modelId="{40DB47FB-614B-4E73-A61E-1E98D2846F47}" type="pres">
      <dgm:prSet presAssocID="{B2562AC9-B099-4F2B-B121-987BC95E6E4C}" presName="iconRect" presStyleLbl="node1" presStyleIdx="2" presStyleCnt="5"/>
      <dgm:spPr>
        <a:blipFill>
          <a:blip xmlns:r="http://schemas.openxmlformats.org/officeDocument/2006/relationships" r:embed="rId4"/>
          <a:srcRect/>
          <a:stretch>
            <a:fillRect l="-9000" r="-9000"/>
          </a:stretch>
        </a:blipFill>
      </dgm:spPr>
    </dgm:pt>
    <dgm:pt modelId="{8D8EADDC-CE92-4C27-A49D-EC51D50BB0C6}" type="pres">
      <dgm:prSet presAssocID="{B2562AC9-B099-4F2B-B121-987BC95E6E4C}" presName="spaceRect" presStyleCnt="0"/>
      <dgm:spPr/>
    </dgm:pt>
    <dgm:pt modelId="{7EE98E83-2805-42C5-953D-D8C453B086CB}" type="pres">
      <dgm:prSet presAssocID="{B2562AC9-B099-4F2B-B121-987BC95E6E4C}" presName="parTx" presStyleLbl="revTx" presStyleIdx="2" presStyleCnt="5">
        <dgm:presLayoutVars>
          <dgm:chMax val="0"/>
          <dgm:chPref val="0"/>
        </dgm:presLayoutVars>
      </dgm:prSet>
      <dgm:spPr/>
    </dgm:pt>
    <dgm:pt modelId="{6941DE33-BE28-4500-8B93-5D58F017D17D}" type="pres">
      <dgm:prSet presAssocID="{AE75BA01-1FD4-4C02-B8FA-AC2AF8B109F1}" presName="sibTrans" presStyleCnt="0"/>
      <dgm:spPr/>
    </dgm:pt>
    <dgm:pt modelId="{82CB2125-A39B-426A-8DD4-9213EBD9A12E}" type="pres">
      <dgm:prSet presAssocID="{E11945CA-856A-492A-977C-67A7FC8E342B}" presName="compNode" presStyleCnt="0"/>
      <dgm:spPr/>
    </dgm:pt>
    <dgm:pt modelId="{D6AE595D-0065-414D-A9FB-ADDCA5314AD3}" type="pres">
      <dgm:prSet presAssocID="{E11945CA-856A-492A-977C-67A7FC8E342B}" presName="bgRect" presStyleLbl="bgShp" presStyleIdx="3" presStyleCnt="5"/>
      <dgm:spPr>
        <a:solidFill>
          <a:srgbClr val="004AAD"/>
        </a:solidFill>
        <a:ln>
          <a:solidFill>
            <a:srgbClr val="BBD7DA"/>
          </a:solidFill>
        </a:ln>
      </dgm:spPr>
    </dgm:pt>
    <dgm:pt modelId="{604516ED-DD90-442F-94C1-CC99C46A37EB}" type="pres">
      <dgm:prSet presAssocID="{E11945CA-856A-492A-977C-67A7FC8E342B}"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ye"/>
        </a:ext>
      </dgm:extLst>
    </dgm:pt>
    <dgm:pt modelId="{13DB4D7B-6435-40B0-94F6-E7D5FC1FD405}" type="pres">
      <dgm:prSet presAssocID="{E11945CA-856A-492A-977C-67A7FC8E342B}" presName="spaceRect" presStyleCnt="0"/>
      <dgm:spPr/>
    </dgm:pt>
    <dgm:pt modelId="{A0A556E9-EB37-45CA-81DA-1B5D2FFA3BCD}" type="pres">
      <dgm:prSet presAssocID="{E11945CA-856A-492A-977C-67A7FC8E342B}" presName="parTx" presStyleLbl="revTx" presStyleIdx="3" presStyleCnt="5" custLinFactNeighborY="-24">
        <dgm:presLayoutVars>
          <dgm:chMax val="0"/>
          <dgm:chPref val="0"/>
        </dgm:presLayoutVars>
      </dgm:prSet>
      <dgm:spPr/>
    </dgm:pt>
    <dgm:pt modelId="{50F7DB4B-FD91-40C1-BF2A-700174DE0C59}" type="pres">
      <dgm:prSet presAssocID="{7E0FA212-001E-4884-BB1E-99D16354B743}" presName="sibTrans" presStyleCnt="0"/>
      <dgm:spPr/>
    </dgm:pt>
    <dgm:pt modelId="{0D1F5D6E-F73E-4A2E-8DDF-83A817A60DEB}" type="pres">
      <dgm:prSet presAssocID="{DA284166-8011-48B9-A942-3C6669CF5B2F}" presName="compNode" presStyleCnt="0"/>
      <dgm:spPr/>
    </dgm:pt>
    <dgm:pt modelId="{8AE45E2B-A115-4249-B83A-3809CB662954}" type="pres">
      <dgm:prSet presAssocID="{DA284166-8011-48B9-A942-3C6669CF5B2F}" presName="bgRect" presStyleLbl="bgShp" presStyleIdx="4" presStyleCnt="5"/>
      <dgm:spPr>
        <a:solidFill>
          <a:srgbClr val="004AAD"/>
        </a:solidFill>
      </dgm:spPr>
    </dgm:pt>
    <dgm:pt modelId="{97E22D94-A0A7-404C-9111-EAB8B1F5D5CC}" type="pres">
      <dgm:prSet presAssocID="{DA284166-8011-48B9-A942-3C6669CF5B2F}"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in in head"/>
        </a:ext>
      </dgm:extLst>
    </dgm:pt>
    <dgm:pt modelId="{D4E2EAD7-58DA-41F9-97A4-BEEA602801FB}" type="pres">
      <dgm:prSet presAssocID="{DA284166-8011-48B9-A942-3C6669CF5B2F}" presName="spaceRect" presStyleCnt="0"/>
      <dgm:spPr/>
    </dgm:pt>
    <dgm:pt modelId="{A7A16A1C-C400-4E47-8602-B7D20B381C8B}" type="pres">
      <dgm:prSet presAssocID="{DA284166-8011-48B9-A942-3C6669CF5B2F}" presName="parTx" presStyleLbl="revTx" presStyleIdx="4" presStyleCnt="5" custLinFactNeighborY="2062">
        <dgm:presLayoutVars>
          <dgm:chMax val="0"/>
          <dgm:chPref val="0"/>
        </dgm:presLayoutVars>
      </dgm:prSet>
      <dgm:spPr/>
    </dgm:pt>
  </dgm:ptLst>
  <dgm:cxnLst>
    <dgm:cxn modelId="{0CC82F0A-6F0A-4107-9E70-F3091A9E600E}" type="presOf" srcId="{8E4EC392-D57D-48A1-9792-3F598E755EB3}" destId="{134EB48C-2811-443A-AF21-B28D0ADF218B}" srcOrd="0" destOrd="0" presId="urn:microsoft.com/office/officeart/2018/2/layout/IconVerticalSolidList"/>
    <dgm:cxn modelId="{F0A82F2E-C440-47AE-9A55-3534DD87D747}" type="presOf" srcId="{E11945CA-856A-492A-977C-67A7FC8E342B}" destId="{A0A556E9-EB37-45CA-81DA-1B5D2FFA3BCD}" srcOrd="0" destOrd="0" presId="urn:microsoft.com/office/officeart/2018/2/layout/IconVerticalSolidList"/>
    <dgm:cxn modelId="{E781BE3F-5D6F-4787-9535-EA2E55974FC7}" type="presOf" srcId="{DA284166-8011-48B9-A942-3C6669CF5B2F}" destId="{A7A16A1C-C400-4E47-8602-B7D20B381C8B}" srcOrd="0" destOrd="0" presId="urn:microsoft.com/office/officeart/2018/2/layout/IconVerticalSolidList"/>
    <dgm:cxn modelId="{468EE850-AA3A-41C6-BAEC-862D734B1969}" type="presOf" srcId="{B2562AC9-B099-4F2B-B121-987BC95E6E4C}" destId="{7EE98E83-2805-42C5-953D-D8C453B086CB}" srcOrd="0" destOrd="0" presId="urn:microsoft.com/office/officeart/2018/2/layout/IconVerticalSolidList"/>
    <dgm:cxn modelId="{F04B3C8B-DE25-4047-A514-BD5E4FB73F8B}" srcId="{8E4EC392-D57D-48A1-9792-3F598E755EB3}" destId="{DA284166-8011-48B9-A942-3C6669CF5B2F}" srcOrd="4" destOrd="0" parTransId="{105F9C32-2A9B-43F4-B8C6-01AF217243A4}" sibTransId="{A228B315-C42E-4CDF-A84E-F3C1D2140A52}"/>
    <dgm:cxn modelId="{E9B4C198-698C-40E2-92B2-9A822C18FAAD}" type="presOf" srcId="{118A9948-07C3-428E-B2D2-05DB9FE4FB6E}" destId="{5847254F-3616-4C61-BEAB-ADC6F7C38A82}" srcOrd="0" destOrd="0" presId="urn:microsoft.com/office/officeart/2018/2/layout/IconVerticalSolidList"/>
    <dgm:cxn modelId="{815822BC-EADD-4BB7-B4D8-94830F831D59}" srcId="{8E4EC392-D57D-48A1-9792-3F598E755EB3}" destId="{A488A83B-538B-4AF5-B98E-06B2E4E69A45}" srcOrd="1" destOrd="0" parTransId="{22610A01-4F67-4843-AADB-80493EA3183E}" sibTransId="{7089D3C9-0268-4122-9D48-270D6A5B1EB5}"/>
    <dgm:cxn modelId="{B9E945D3-AFE8-456E-AABA-AA97E5BB4BB5}" srcId="{8E4EC392-D57D-48A1-9792-3F598E755EB3}" destId="{E11945CA-856A-492A-977C-67A7FC8E342B}" srcOrd="3" destOrd="0" parTransId="{B91819E0-AB82-4850-90FC-7D180615D203}" sibTransId="{7E0FA212-001E-4884-BB1E-99D16354B743}"/>
    <dgm:cxn modelId="{CEB154D7-E5DC-445F-A924-A28E448951E1}" srcId="{8E4EC392-D57D-48A1-9792-3F598E755EB3}" destId="{B2562AC9-B099-4F2B-B121-987BC95E6E4C}" srcOrd="2" destOrd="0" parTransId="{5F28D208-7F01-483F-9072-1F9EBC2224C3}" sibTransId="{AE75BA01-1FD4-4C02-B8FA-AC2AF8B109F1}"/>
    <dgm:cxn modelId="{72D476DB-6D7A-46C1-8AB5-246CEA238CD6}" srcId="{8E4EC392-D57D-48A1-9792-3F598E755EB3}" destId="{118A9948-07C3-428E-B2D2-05DB9FE4FB6E}" srcOrd="0" destOrd="0" parTransId="{20AE4B08-EF0F-4B77-8D5D-09677B0CD66F}" sibTransId="{DF6D7679-DCA0-4D99-8C01-A68A0868F5CE}"/>
    <dgm:cxn modelId="{89866BEB-B3D6-4601-879F-2319FAA36FCE}" type="presOf" srcId="{A488A83B-538B-4AF5-B98E-06B2E4E69A45}" destId="{D6CBBAB8-7289-4263-A86C-6CCD641685E4}" srcOrd="0" destOrd="0" presId="urn:microsoft.com/office/officeart/2018/2/layout/IconVerticalSolidList"/>
    <dgm:cxn modelId="{DA58CA98-EFD3-4CC1-9B0F-DB2D9117BD7A}" type="presParOf" srcId="{134EB48C-2811-443A-AF21-B28D0ADF218B}" destId="{E1864F75-E91F-4089-9200-5F9235A01871}" srcOrd="0" destOrd="0" presId="urn:microsoft.com/office/officeart/2018/2/layout/IconVerticalSolidList"/>
    <dgm:cxn modelId="{9768CEB3-9410-4376-B16F-6000B41F36FA}" type="presParOf" srcId="{E1864F75-E91F-4089-9200-5F9235A01871}" destId="{1464C0A8-3648-4F57-9D0B-22ACBC86135C}" srcOrd="0" destOrd="0" presId="urn:microsoft.com/office/officeart/2018/2/layout/IconVerticalSolidList"/>
    <dgm:cxn modelId="{8C6BED1C-595E-41E7-BBA4-AE8B1C6E9FDF}" type="presParOf" srcId="{E1864F75-E91F-4089-9200-5F9235A01871}" destId="{D4134EB7-B3A3-4AC7-8D1D-A88E9DB5106D}" srcOrd="1" destOrd="0" presId="urn:microsoft.com/office/officeart/2018/2/layout/IconVerticalSolidList"/>
    <dgm:cxn modelId="{3EDBE214-7961-43BC-9B96-CA6FEEF66BF8}" type="presParOf" srcId="{E1864F75-E91F-4089-9200-5F9235A01871}" destId="{F1B3A80E-0F0E-4965-A13E-2B8237F8EFBE}" srcOrd="2" destOrd="0" presId="urn:microsoft.com/office/officeart/2018/2/layout/IconVerticalSolidList"/>
    <dgm:cxn modelId="{527A0086-A422-424E-A09B-A8C4C1C338F5}" type="presParOf" srcId="{E1864F75-E91F-4089-9200-5F9235A01871}" destId="{5847254F-3616-4C61-BEAB-ADC6F7C38A82}" srcOrd="3" destOrd="0" presId="urn:microsoft.com/office/officeart/2018/2/layout/IconVerticalSolidList"/>
    <dgm:cxn modelId="{D33C9DA3-4409-4D35-8093-18C7D8D7B731}" type="presParOf" srcId="{134EB48C-2811-443A-AF21-B28D0ADF218B}" destId="{E847B832-70E7-45D4-9BF6-BE36924D954A}" srcOrd="1" destOrd="0" presId="urn:microsoft.com/office/officeart/2018/2/layout/IconVerticalSolidList"/>
    <dgm:cxn modelId="{9EBCB4D7-53BA-4DF0-AA16-81D075E52878}" type="presParOf" srcId="{134EB48C-2811-443A-AF21-B28D0ADF218B}" destId="{10EAFAB0-9E6F-4ABE-8300-76DAB81571CB}" srcOrd="2" destOrd="0" presId="urn:microsoft.com/office/officeart/2018/2/layout/IconVerticalSolidList"/>
    <dgm:cxn modelId="{11AD91A9-5021-4795-BBB6-52FB67175E12}" type="presParOf" srcId="{10EAFAB0-9E6F-4ABE-8300-76DAB81571CB}" destId="{25AE1B06-9BEB-4474-864D-28D41081E7EA}" srcOrd="0" destOrd="0" presId="urn:microsoft.com/office/officeart/2018/2/layout/IconVerticalSolidList"/>
    <dgm:cxn modelId="{E48D5998-BFD1-4DB6-9ADC-F87207AC5E8F}" type="presParOf" srcId="{10EAFAB0-9E6F-4ABE-8300-76DAB81571CB}" destId="{DFDB9AE1-8C0E-415C-B32F-9889678906D9}" srcOrd="1" destOrd="0" presId="urn:microsoft.com/office/officeart/2018/2/layout/IconVerticalSolidList"/>
    <dgm:cxn modelId="{BAE1A91F-5578-4C87-81B4-F37D98F8B66F}" type="presParOf" srcId="{10EAFAB0-9E6F-4ABE-8300-76DAB81571CB}" destId="{9D13234E-C363-4D29-8004-934F8E301030}" srcOrd="2" destOrd="0" presId="urn:microsoft.com/office/officeart/2018/2/layout/IconVerticalSolidList"/>
    <dgm:cxn modelId="{D21990FD-99BE-4B46-9CE3-A09EB22CBEE5}" type="presParOf" srcId="{10EAFAB0-9E6F-4ABE-8300-76DAB81571CB}" destId="{D6CBBAB8-7289-4263-A86C-6CCD641685E4}" srcOrd="3" destOrd="0" presId="urn:microsoft.com/office/officeart/2018/2/layout/IconVerticalSolidList"/>
    <dgm:cxn modelId="{19F8CD2A-21EF-48B8-9C87-EE631D987F2B}" type="presParOf" srcId="{134EB48C-2811-443A-AF21-B28D0ADF218B}" destId="{CC5FD794-C2E0-49A0-AA66-4529D0F1CD5D}" srcOrd="3" destOrd="0" presId="urn:microsoft.com/office/officeart/2018/2/layout/IconVerticalSolidList"/>
    <dgm:cxn modelId="{1F64834F-CD61-417B-9650-C0E1A829A31A}" type="presParOf" srcId="{134EB48C-2811-443A-AF21-B28D0ADF218B}" destId="{9394BCB0-A910-47F9-8A96-B1A1E83FCB11}" srcOrd="4" destOrd="0" presId="urn:microsoft.com/office/officeart/2018/2/layout/IconVerticalSolidList"/>
    <dgm:cxn modelId="{1E3A6249-1164-46B9-8FCC-7E03375A1E3F}" type="presParOf" srcId="{9394BCB0-A910-47F9-8A96-B1A1E83FCB11}" destId="{903DBF60-8636-473E-91A6-0A33A9A6BCB2}" srcOrd="0" destOrd="0" presId="urn:microsoft.com/office/officeart/2018/2/layout/IconVerticalSolidList"/>
    <dgm:cxn modelId="{20A6016E-8F0D-4C09-B24E-36B334E912CF}" type="presParOf" srcId="{9394BCB0-A910-47F9-8A96-B1A1E83FCB11}" destId="{40DB47FB-614B-4E73-A61E-1E98D2846F47}" srcOrd="1" destOrd="0" presId="urn:microsoft.com/office/officeart/2018/2/layout/IconVerticalSolidList"/>
    <dgm:cxn modelId="{3DA9F8DD-4CCC-46A3-AFE3-BED09FCAAE20}" type="presParOf" srcId="{9394BCB0-A910-47F9-8A96-B1A1E83FCB11}" destId="{8D8EADDC-CE92-4C27-A49D-EC51D50BB0C6}" srcOrd="2" destOrd="0" presId="urn:microsoft.com/office/officeart/2018/2/layout/IconVerticalSolidList"/>
    <dgm:cxn modelId="{F1BC1C53-4F53-44D0-832F-A943EBEEF82F}" type="presParOf" srcId="{9394BCB0-A910-47F9-8A96-B1A1E83FCB11}" destId="{7EE98E83-2805-42C5-953D-D8C453B086CB}" srcOrd="3" destOrd="0" presId="urn:microsoft.com/office/officeart/2018/2/layout/IconVerticalSolidList"/>
    <dgm:cxn modelId="{8F18DB6F-14B9-4EFB-9DF9-0C1FD91A70E0}" type="presParOf" srcId="{134EB48C-2811-443A-AF21-B28D0ADF218B}" destId="{6941DE33-BE28-4500-8B93-5D58F017D17D}" srcOrd="5" destOrd="0" presId="urn:microsoft.com/office/officeart/2018/2/layout/IconVerticalSolidList"/>
    <dgm:cxn modelId="{A0E1CAA5-C711-4CD7-88CC-9434B3BA54AE}" type="presParOf" srcId="{134EB48C-2811-443A-AF21-B28D0ADF218B}" destId="{82CB2125-A39B-426A-8DD4-9213EBD9A12E}" srcOrd="6" destOrd="0" presId="urn:microsoft.com/office/officeart/2018/2/layout/IconVerticalSolidList"/>
    <dgm:cxn modelId="{0CB143A7-24EE-4ECC-9C72-8A0A983722BD}" type="presParOf" srcId="{82CB2125-A39B-426A-8DD4-9213EBD9A12E}" destId="{D6AE595D-0065-414D-A9FB-ADDCA5314AD3}" srcOrd="0" destOrd="0" presId="urn:microsoft.com/office/officeart/2018/2/layout/IconVerticalSolidList"/>
    <dgm:cxn modelId="{F5A86C99-9788-40E6-AE57-1B3B0B37E2B0}" type="presParOf" srcId="{82CB2125-A39B-426A-8DD4-9213EBD9A12E}" destId="{604516ED-DD90-442F-94C1-CC99C46A37EB}" srcOrd="1" destOrd="0" presId="urn:microsoft.com/office/officeart/2018/2/layout/IconVerticalSolidList"/>
    <dgm:cxn modelId="{93B437DE-314C-4CC2-A6A8-4DFE9BA6054B}" type="presParOf" srcId="{82CB2125-A39B-426A-8DD4-9213EBD9A12E}" destId="{13DB4D7B-6435-40B0-94F6-E7D5FC1FD405}" srcOrd="2" destOrd="0" presId="urn:microsoft.com/office/officeart/2018/2/layout/IconVerticalSolidList"/>
    <dgm:cxn modelId="{BB16E572-806E-4F1C-B3D3-FC89FE2A2392}" type="presParOf" srcId="{82CB2125-A39B-426A-8DD4-9213EBD9A12E}" destId="{A0A556E9-EB37-45CA-81DA-1B5D2FFA3BCD}" srcOrd="3" destOrd="0" presId="urn:microsoft.com/office/officeart/2018/2/layout/IconVerticalSolidList"/>
    <dgm:cxn modelId="{09C21295-5732-4A44-B127-62EC1E8B195C}" type="presParOf" srcId="{134EB48C-2811-443A-AF21-B28D0ADF218B}" destId="{50F7DB4B-FD91-40C1-BF2A-700174DE0C59}" srcOrd="7" destOrd="0" presId="urn:microsoft.com/office/officeart/2018/2/layout/IconVerticalSolidList"/>
    <dgm:cxn modelId="{DA0B7787-10D8-45D7-ACF4-3ADA78E9C88D}" type="presParOf" srcId="{134EB48C-2811-443A-AF21-B28D0ADF218B}" destId="{0D1F5D6E-F73E-4A2E-8DDF-83A817A60DEB}" srcOrd="8" destOrd="0" presId="urn:microsoft.com/office/officeart/2018/2/layout/IconVerticalSolidList"/>
    <dgm:cxn modelId="{FF6A9B71-E84A-4EDD-9FA9-369BB6C996F9}" type="presParOf" srcId="{0D1F5D6E-F73E-4A2E-8DDF-83A817A60DEB}" destId="{8AE45E2B-A115-4249-B83A-3809CB662954}" srcOrd="0" destOrd="0" presId="urn:microsoft.com/office/officeart/2018/2/layout/IconVerticalSolidList"/>
    <dgm:cxn modelId="{C1F55787-E02E-4CFF-B5FB-2986BC8FF0FE}" type="presParOf" srcId="{0D1F5D6E-F73E-4A2E-8DDF-83A817A60DEB}" destId="{97E22D94-A0A7-404C-9111-EAB8B1F5D5CC}" srcOrd="1" destOrd="0" presId="urn:microsoft.com/office/officeart/2018/2/layout/IconVerticalSolidList"/>
    <dgm:cxn modelId="{733E885E-3A23-410F-B2C6-9F9995CD8D34}" type="presParOf" srcId="{0D1F5D6E-F73E-4A2E-8DDF-83A817A60DEB}" destId="{D4E2EAD7-58DA-41F9-97A4-BEEA602801FB}" srcOrd="2" destOrd="0" presId="urn:microsoft.com/office/officeart/2018/2/layout/IconVerticalSolidList"/>
    <dgm:cxn modelId="{F4E951A8-CC19-454A-83B6-401B9200E8F3}" type="presParOf" srcId="{0D1F5D6E-F73E-4A2E-8DDF-83A817A60DEB}" destId="{A7A16A1C-C400-4E47-8602-B7D20B381C8B}" srcOrd="3" destOrd="0" presId="urn:microsoft.com/office/officeart/2018/2/layout/IconVerticalSolidList"/>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4EC392-D57D-48A1-9792-3F598E755EB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18A9948-07C3-428E-B2D2-05DB9FE4FB6E}">
      <dgm:prSet custT="1"/>
      <dgm:spPr/>
      <dgm:t>
        <a:bodyPr/>
        <a:lstStyle/>
        <a:p>
          <a:pPr>
            <a:lnSpc>
              <a:spcPct val="100000"/>
            </a:lnSpc>
          </a:pPr>
          <a:r>
            <a:rPr lang="en-US" sz="2000" kern="1200">
              <a:solidFill>
                <a:prstClr val="white"/>
              </a:solidFill>
              <a:latin typeface="Poppins"/>
              <a:ea typeface="+mn-ea"/>
              <a:cs typeface="Poppins"/>
            </a:rPr>
            <a:t> No sensing information </a:t>
          </a:r>
        </a:p>
      </dgm:t>
    </dgm:pt>
    <dgm:pt modelId="{20AE4B08-EF0F-4B77-8D5D-09677B0CD66F}" type="parTrans" cxnId="{72D476DB-6D7A-46C1-8AB5-246CEA238CD6}">
      <dgm:prSet/>
      <dgm:spPr/>
      <dgm:t>
        <a:bodyPr/>
        <a:lstStyle/>
        <a:p>
          <a:endParaRPr lang="en-US"/>
        </a:p>
      </dgm:t>
    </dgm:pt>
    <dgm:pt modelId="{DF6D7679-DCA0-4D99-8C01-A68A0868F5CE}" type="sibTrans" cxnId="{72D476DB-6D7A-46C1-8AB5-246CEA238CD6}">
      <dgm:prSet/>
      <dgm:spPr/>
      <dgm:t>
        <a:bodyPr/>
        <a:lstStyle/>
        <a:p>
          <a:endParaRPr lang="en-US"/>
        </a:p>
      </dgm:t>
    </dgm:pt>
    <dgm:pt modelId="{1FC7E2B1-F51B-4ED6-9762-0FB61F8F6D5D}">
      <dgm:prSet phldr="0" custT="1"/>
      <dgm:spPr/>
      <dgm:t>
        <a:bodyPr/>
        <a:lstStyle/>
        <a:p>
          <a:pPr>
            <a:lnSpc>
              <a:spcPct val="100000"/>
            </a:lnSpc>
          </a:pPr>
          <a:r>
            <a:rPr lang="en-US" sz="2000" kern="1200">
              <a:solidFill>
                <a:schemeClr val="bg1"/>
              </a:solidFill>
              <a:latin typeface="Poppins"/>
              <a:cs typeface="Poppins"/>
            </a:rPr>
            <a:t> No knee joint position awareness</a:t>
          </a:r>
          <a:endParaRPr lang="it-IT" sz="2000" kern="1200">
            <a:solidFill>
              <a:prstClr val="white"/>
            </a:solidFill>
            <a:latin typeface="Poppins"/>
            <a:ea typeface="+mn-ea"/>
            <a:cs typeface="Poppins"/>
          </a:endParaRPr>
        </a:p>
      </dgm:t>
    </dgm:pt>
    <dgm:pt modelId="{DE3FE643-2578-49D5-A02D-4955DB5AA71A}" type="sibTrans" cxnId="{CBA2B7A5-D0D9-4755-B9C7-D3F309257A41}">
      <dgm:prSet/>
      <dgm:spPr/>
      <dgm:t>
        <a:bodyPr/>
        <a:lstStyle/>
        <a:p>
          <a:endParaRPr lang="en-US"/>
        </a:p>
      </dgm:t>
    </dgm:pt>
    <dgm:pt modelId="{356C127A-EE22-42DB-A30B-B0FD997D0E63}" type="parTrans" cxnId="{CBA2B7A5-D0D9-4755-B9C7-D3F309257A41}">
      <dgm:prSet/>
      <dgm:spPr/>
      <dgm:t>
        <a:bodyPr/>
        <a:lstStyle/>
        <a:p>
          <a:endParaRPr lang="en-US"/>
        </a:p>
      </dgm:t>
    </dgm:pt>
    <dgm:pt modelId="{B2562AC9-B099-4F2B-B121-987BC95E6E4C}">
      <dgm:prSet phldr="0" custT="1"/>
      <dgm:spPr/>
      <dgm:t>
        <a:bodyPr/>
        <a:lstStyle/>
        <a:p>
          <a:pPr>
            <a:lnSpc>
              <a:spcPct val="100000"/>
            </a:lnSpc>
          </a:pPr>
          <a:r>
            <a:rPr lang="en-US" sz="2000">
              <a:solidFill>
                <a:prstClr val="white"/>
              </a:solidFill>
              <a:latin typeface="Poppins"/>
              <a:ea typeface="+mn-ea"/>
              <a:cs typeface="Poppins"/>
            </a:rPr>
            <a:t>Acoustic or visual sensing </a:t>
          </a:r>
          <a:endParaRPr lang="it-IT" sz="2000">
            <a:solidFill>
              <a:schemeClr val="bg1"/>
            </a:solidFill>
            <a:latin typeface="Poppins"/>
            <a:cs typeface="Poppins"/>
          </a:endParaRPr>
        </a:p>
      </dgm:t>
    </dgm:pt>
    <dgm:pt modelId="{AE75BA01-1FD4-4C02-B8FA-AC2AF8B109F1}" type="sibTrans" cxnId="{CEB154D7-E5DC-445F-A924-A28E448951E1}">
      <dgm:prSet/>
      <dgm:spPr/>
      <dgm:t>
        <a:bodyPr/>
        <a:lstStyle/>
        <a:p>
          <a:endParaRPr lang="en-US"/>
        </a:p>
      </dgm:t>
    </dgm:pt>
    <dgm:pt modelId="{5F28D208-7F01-483F-9072-1F9EBC2224C3}" type="parTrans" cxnId="{CEB154D7-E5DC-445F-A924-A28E448951E1}">
      <dgm:prSet/>
      <dgm:spPr/>
      <dgm:t>
        <a:bodyPr/>
        <a:lstStyle/>
        <a:p>
          <a:endParaRPr lang="en-US"/>
        </a:p>
      </dgm:t>
    </dgm:pt>
    <dgm:pt modelId="{E11945CA-856A-492A-977C-67A7FC8E342B}">
      <dgm:prSet custT="1"/>
      <dgm:spPr/>
      <dgm:t>
        <a:bodyPr/>
        <a:lstStyle/>
        <a:p>
          <a:pPr>
            <a:lnSpc>
              <a:spcPct val="100000"/>
            </a:lnSpc>
          </a:pPr>
          <a:r>
            <a:rPr lang="en-US" sz="2000" kern="1200">
              <a:solidFill>
                <a:prstClr val="white"/>
              </a:solidFill>
              <a:latin typeface="Poppins"/>
              <a:ea typeface="+mn-ea"/>
              <a:cs typeface="Poppins"/>
            </a:rPr>
            <a:t>Motorization system</a:t>
          </a:r>
        </a:p>
      </dgm:t>
    </dgm:pt>
    <dgm:pt modelId="{7E0FA212-001E-4884-BB1E-99D16354B743}" type="sibTrans" cxnId="{B9E945D3-AFE8-456E-AABA-AA97E5BB4BB5}">
      <dgm:prSet/>
      <dgm:spPr/>
      <dgm:t>
        <a:bodyPr/>
        <a:lstStyle/>
        <a:p>
          <a:endParaRPr lang="en-US"/>
        </a:p>
      </dgm:t>
    </dgm:pt>
    <dgm:pt modelId="{B91819E0-AB82-4850-90FC-7D180615D203}" type="parTrans" cxnId="{B9E945D3-AFE8-456E-AABA-AA97E5BB4BB5}">
      <dgm:prSet/>
      <dgm:spPr/>
      <dgm:t>
        <a:bodyPr/>
        <a:lstStyle/>
        <a:p>
          <a:endParaRPr lang="en-US"/>
        </a:p>
      </dgm:t>
    </dgm:pt>
    <dgm:pt modelId="{DA284166-8011-48B9-A942-3C6669CF5B2F}">
      <dgm:prSet custT="1"/>
      <dgm:spPr/>
      <dgm:t>
        <a:bodyPr/>
        <a:lstStyle/>
        <a:p>
          <a:pPr>
            <a:lnSpc>
              <a:spcPct val="100000"/>
            </a:lnSpc>
          </a:pPr>
          <a:r>
            <a:rPr lang="en-US" sz="2000" kern="1200">
              <a:solidFill>
                <a:prstClr val="white"/>
              </a:solidFill>
              <a:latin typeface="Poppins"/>
              <a:ea typeface="+mn-ea"/>
              <a:cs typeface="Poppins"/>
            </a:rPr>
            <a:t>Discrete information</a:t>
          </a:r>
        </a:p>
      </dgm:t>
    </dgm:pt>
    <dgm:pt modelId="{A228B315-C42E-4CDF-A84E-F3C1D2140A52}" type="sibTrans" cxnId="{F04B3C8B-DE25-4047-A514-BD5E4FB73F8B}">
      <dgm:prSet/>
      <dgm:spPr/>
      <dgm:t>
        <a:bodyPr/>
        <a:lstStyle/>
        <a:p>
          <a:endParaRPr lang="en-US"/>
        </a:p>
      </dgm:t>
    </dgm:pt>
    <dgm:pt modelId="{105F9C32-2A9B-43F4-B8C6-01AF217243A4}" type="parTrans" cxnId="{F04B3C8B-DE25-4047-A514-BD5E4FB73F8B}">
      <dgm:prSet/>
      <dgm:spPr/>
      <dgm:t>
        <a:bodyPr/>
        <a:lstStyle/>
        <a:p>
          <a:endParaRPr lang="en-US"/>
        </a:p>
      </dgm:t>
    </dgm:pt>
    <dgm:pt modelId="{134EB48C-2811-443A-AF21-B28D0ADF218B}" type="pres">
      <dgm:prSet presAssocID="{8E4EC392-D57D-48A1-9792-3F598E755EB3}" presName="root" presStyleCnt="0">
        <dgm:presLayoutVars>
          <dgm:dir/>
          <dgm:resizeHandles val="exact"/>
        </dgm:presLayoutVars>
      </dgm:prSet>
      <dgm:spPr/>
    </dgm:pt>
    <dgm:pt modelId="{E1864F75-E91F-4089-9200-5F9235A01871}" type="pres">
      <dgm:prSet presAssocID="{118A9948-07C3-428E-B2D2-05DB9FE4FB6E}" presName="compNode" presStyleCnt="0"/>
      <dgm:spPr/>
    </dgm:pt>
    <dgm:pt modelId="{1464C0A8-3648-4F57-9D0B-22ACBC86135C}" type="pres">
      <dgm:prSet presAssocID="{118A9948-07C3-428E-B2D2-05DB9FE4FB6E}" presName="bgRect" presStyleLbl="bgShp" presStyleIdx="0" presStyleCnt="5"/>
      <dgm:spPr>
        <a:solidFill>
          <a:srgbClr val="004AAD"/>
        </a:solidFill>
      </dgm:spPr>
    </dgm:pt>
    <dgm:pt modelId="{D4134EB7-B3A3-4AC7-8D1D-A88E9DB5106D}" type="pres">
      <dgm:prSet presAssocID="{118A9948-07C3-428E-B2D2-05DB9FE4FB6E}" presName="iconRect" presStyleLbl="node1" presStyleIdx="0" presStyleCnt="5"/>
      <dgm:spPr>
        <a:solidFill>
          <a:srgbClr val="004AAD"/>
        </a:solidFill>
        <a:ln>
          <a:solidFill>
            <a:srgbClr val="004AAD"/>
          </a:solidFill>
        </a:ln>
      </dgm:spPr>
    </dgm:pt>
    <dgm:pt modelId="{F1B3A80E-0F0E-4965-A13E-2B8237F8EFBE}" type="pres">
      <dgm:prSet presAssocID="{118A9948-07C3-428E-B2D2-05DB9FE4FB6E}" presName="spaceRect" presStyleCnt="0"/>
      <dgm:spPr/>
    </dgm:pt>
    <dgm:pt modelId="{5847254F-3616-4C61-BEAB-ADC6F7C38A82}" type="pres">
      <dgm:prSet presAssocID="{118A9948-07C3-428E-B2D2-05DB9FE4FB6E}" presName="parTx" presStyleLbl="revTx" presStyleIdx="0" presStyleCnt="5">
        <dgm:presLayoutVars>
          <dgm:chMax val="0"/>
          <dgm:chPref val="0"/>
        </dgm:presLayoutVars>
      </dgm:prSet>
      <dgm:spPr/>
    </dgm:pt>
    <dgm:pt modelId="{E847B832-70E7-45D4-9BF6-BE36924D954A}" type="pres">
      <dgm:prSet presAssocID="{DF6D7679-DCA0-4D99-8C01-A68A0868F5CE}" presName="sibTrans" presStyleCnt="0"/>
      <dgm:spPr/>
    </dgm:pt>
    <dgm:pt modelId="{7F52AE67-0A71-4562-9DEF-FFDAD989128A}" type="pres">
      <dgm:prSet presAssocID="{1FC7E2B1-F51B-4ED6-9762-0FB61F8F6D5D}" presName="compNode" presStyleCnt="0"/>
      <dgm:spPr/>
    </dgm:pt>
    <dgm:pt modelId="{08F3C1F6-24C2-47E6-A869-6D081D92EB6F}" type="pres">
      <dgm:prSet presAssocID="{1FC7E2B1-F51B-4ED6-9762-0FB61F8F6D5D}" presName="bgRect" presStyleLbl="bgShp" presStyleIdx="1" presStyleCnt="5" custLinFactNeighborX="612" custLinFactNeighborY="-8503"/>
      <dgm:spPr>
        <a:xfrm>
          <a:off x="0" y="2996320"/>
          <a:ext cx="6705600" cy="1197404"/>
        </a:xfrm>
        <a:prstGeom prst="roundRect">
          <a:avLst>
            <a:gd name="adj" fmla="val 10000"/>
          </a:avLst>
        </a:prstGeom>
        <a:solidFill>
          <a:srgbClr val="004AAD"/>
        </a:solidFill>
        <a:ln>
          <a:noFill/>
        </a:ln>
        <a:effectLst/>
      </dgm:spPr>
    </dgm:pt>
    <dgm:pt modelId="{A4C08A21-4561-4C98-BDED-BDCF7A73CD5B}" type="pres">
      <dgm:prSet presAssocID="{1FC7E2B1-F51B-4ED6-9762-0FB61F8F6D5D}" presName="iconRect" presStyleLbl="node1" presStyleIdx="1" presStyleCnt="5"/>
      <dgm:spPr>
        <a:solidFill>
          <a:srgbClr val="004AAD"/>
        </a:solidFill>
        <a:ln>
          <a:solidFill>
            <a:srgbClr val="004AAD"/>
          </a:solidFill>
        </a:ln>
      </dgm:spPr>
    </dgm:pt>
    <dgm:pt modelId="{C2332E35-D126-4646-9953-CFB8B5D1B602}" type="pres">
      <dgm:prSet presAssocID="{1FC7E2B1-F51B-4ED6-9762-0FB61F8F6D5D}" presName="spaceRect" presStyleCnt="0"/>
      <dgm:spPr/>
    </dgm:pt>
    <dgm:pt modelId="{6CD417D0-D32A-4186-A009-3404778FA006}" type="pres">
      <dgm:prSet presAssocID="{1FC7E2B1-F51B-4ED6-9762-0FB61F8F6D5D}" presName="parTx" presStyleLbl="revTx" presStyleIdx="1" presStyleCnt="5" custLinFactNeighborX="-1005" custLinFactNeighborY="-6000">
        <dgm:presLayoutVars>
          <dgm:chMax val="0"/>
          <dgm:chPref val="0"/>
        </dgm:presLayoutVars>
      </dgm:prSet>
      <dgm:spPr/>
    </dgm:pt>
    <dgm:pt modelId="{4DB977EC-2F78-4A7C-A63E-F38FC09866CD}" type="pres">
      <dgm:prSet presAssocID="{DE3FE643-2578-49D5-A02D-4955DB5AA71A}" presName="sibTrans" presStyleCnt="0"/>
      <dgm:spPr/>
    </dgm:pt>
    <dgm:pt modelId="{9394BCB0-A910-47F9-8A96-B1A1E83FCB11}" type="pres">
      <dgm:prSet presAssocID="{B2562AC9-B099-4F2B-B121-987BC95E6E4C}" presName="compNode" presStyleCnt="0"/>
      <dgm:spPr/>
    </dgm:pt>
    <dgm:pt modelId="{903DBF60-8636-473E-91A6-0A33A9A6BCB2}" type="pres">
      <dgm:prSet presAssocID="{B2562AC9-B099-4F2B-B121-987BC95E6E4C}" presName="bgRect" presStyleLbl="bgShp" presStyleIdx="2" presStyleCnt="5" custLinFactNeighborX="-64687" custLinFactNeighborY="3322"/>
      <dgm:spPr>
        <a:solidFill>
          <a:srgbClr val="004AAD"/>
        </a:solidFill>
      </dgm:spPr>
    </dgm:pt>
    <dgm:pt modelId="{40DB47FB-614B-4E73-A61E-1E98D2846F47}" type="pres">
      <dgm:prSet presAssocID="{B2562AC9-B099-4F2B-B121-987BC95E6E4C}" presName="iconRect" presStyleLbl="node1" presStyleIdx="2" presStyleCnt="5"/>
      <dgm:spPr>
        <a:solidFill>
          <a:srgbClr val="004AAD"/>
        </a:solidFill>
        <a:ln>
          <a:solidFill>
            <a:srgbClr val="004AAD"/>
          </a:solidFill>
        </a:ln>
      </dgm:spPr>
    </dgm:pt>
    <dgm:pt modelId="{8D8EADDC-CE92-4C27-A49D-EC51D50BB0C6}" type="pres">
      <dgm:prSet presAssocID="{B2562AC9-B099-4F2B-B121-987BC95E6E4C}" presName="spaceRect" presStyleCnt="0"/>
      <dgm:spPr/>
    </dgm:pt>
    <dgm:pt modelId="{7EE98E83-2805-42C5-953D-D8C453B086CB}" type="pres">
      <dgm:prSet presAssocID="{B2562AC9-B099-4F2B-B121-987BC95E6E4C}" presName="parTx" presStyleLbl="revTx" presStyleIdx="2" presStyleCnt="5">
        <dgm:presLayoutVars>
          <dgm:chMax val="0"/>
          <dgm:chPref val="0"/>
        </dgm:presLayoutVars>
      </dgm:prSet>
      <dgm:spPr/>
    </dgm:pt>
    <dgm:pt modelId="{6941DE33-BE28-4500-8B93-5D58F017D17D}" type="pres">
      <dgm:prSet presAssocID="{AE75BA01-1FD4-4C02-B8FA-AC2AF8B109F1}" presName="sibTrans" presStyleCnt="0"/>
      <dgm:spPr/>
    </dgm:pt>
    <dgm:pt modelId="{82CB2125-A39B-426A-8DD4-9213EBD9A12E}" type="pres">
      <dgm:prSet presAssocID="{E11945CA-856A-492A-977C-67A7FC8E342B}" presName="compNode" presStyleCnt="0"/>
      <dgm:spPr/>
    </dgm:pt>
    <dgm:pt modelId="{D6AE595D-0065-414D-A9FB-ADDCA5314AD3}" type="pres">
      <dgm:prSet presAssocID="{E11945CA-856A-492A-977C-67A7FC8E342B}" presName="bgRect" presStyleLbl="bgShp" presStyleIdx="3" presStyleCnt="5" custLinFactNeighborX="224" custLinFactNeighborY="3756"/>
      <dgm:spPr>
        <a:solidFill>
          <a:srgbClr val="004AAD"/>
        </a:solidFill>
        <a:ln>
          <a:solidFill>
            <a:srgbClr val="004AAD"/>
          </a:solidFill>
        </a:ln>
      </dgm:spPr>
    </dgm:pt>
    <dgm:pt modelId="{604516ED-DD90-442F-94C1-CC99C46A37EB}" type="pres">
      <dgm:prSet presAssocID="{E11945CA-856A-492A-977C-67A7FC8E342B}" presName="iconRect" presStyleLbl="node1" presStyleIdx="3" presStyleCnt="5"/>
      <dgm:spPr>
        <a:solidFill>
          <a:srgbClr val="004AAD"/>
        </a:solidFill>
        <a:ln>
          <a:solidFill>
            <a:srgbClr val="004AAD"/>
          </a:solidFill>
        </a:ln>
      </dgm:spPr>
      <dgm:extLst>
        <a:ext uri="{E40237B7-FDA0-4F09-8148-C483321AD2D9}">
          <dgm14:cNvPr xmlns:dgm14="http://schemas.microsoft.com/office/drawing/2010/diagram" id="0" name="" descr="Eye"/>
        </a:ext>
      </dgm:extLst>
    </dgm:pt>
    <dgm:pt modelId="{13DB4D7B-6435-40B0-94F6-E7D5FC1FD405}" type="pres">
      <dgm:prSet presAssocID="{E11945CA-856A-492A-977C-67A7FC8E342B}" presName="spaceRect" presStyleCnt="0"/>
      <dgm:spPr/>
    </dgm:pt>
    <dgm:pt modelId="{A0A556E9-EB37-45CA-81DA-1B5D2FFA3BCD}" type="pres">
      <dgm:prSet presAssocID="{E11945CA-856A-492A-977C-67A7FC8E342B}" presName="parTx" presStyleLbl="revTx" presStyleIdx="3" presStyleCnt="5">
        <dgm:presLayoutVars>
          <dgm:chMax val="0"/>
          <dgm:chPref val="0"/>
        </dgm:presLayoutVars>
      </dgm:prSet>
      <dgm:spPr/>
    </dgm:pt>
    <dgm:pt modelId="{50F7DB4B-FD91-40C1-BF2A-700174DE0C59}" type="pres">
      <dgm:prSet presAssocID="{7E0FA212-001E-4884-BB1E-99D16354B743}" presName="sibTrans" presStyleCnt="0"/>
      <dgm:spPr/>
    </dgm:pt>
    <dgm:pt modelId="{0D1F5D6E-F73E-4A2E-8DDF-83A817A60DEB}" type="pres">
      <dgm:prSet presAssocID="{DA284166-8011-48B9-A942-3C6669CF5B2F}" presName="compNode" presStyleCnt="0"/>
      <dgm:spPr/>
    </dgm:pt>
    <dgm:pt modelId="{8AE45E2B-A115-4249-B83A-3809CB662954}" type="pres">
      <dgm:prSet presAssocID="{DA284166-8011-48B9-A942-3C6669CF5B2F}" presName="bgRect" presStyleLbl="bgShp" presStyleIdx="4" presStyleCnt="5"/>
      <dgm:spPr>
        <a:solidFill>
          <a:srgbClr val="004AAD"/>
        </a:solidFill>
      </dgm:spPr>
    </dgm:pt>
    <dgm:pt modelId="{97E22D94-A0A7-404C-9111-EAB8B1F5D5CC}" type="pres">
      <dgm:prSet presAssocID="{DA284166-8011-48B9-A942-3C6669CF5B2F}" presName="iconRect" presStyleLbl="node1" presStyleIdx="4" presStyleCnt="5"/>
      <dgm:spPr>
        <a:solidFill>
          <a:srgbClr val="004AAD"/>
        </a:solidFill>
        <a:ln>
          <a:solidFill>
            <a:srgbClr val="004AAD"/>
          </a:solidFill>
        </a:ln>
      </dgm:spPr>
      <dgm:extLst>
        <a:ext uri="{E40237B7-FDA0-4F09-8148-C483321AD2D9}">
          <dgm14:cNvPr xmlns:dgm14="http://schemas.microsoft.com/office/drawing/2010/diagram" id="0" name="" descr="Brain in head"/>
        </a:ext>
      </dgm:extLst>
    </dgm:pt>
    <dgm:pt modelId="{D4E2EAD7-58DA-41F9-97A4-BEEA602801FB}" type="pres">
      <dgm:prSet presAssocID="{DA284166-8011-48B9-A942-3C6669CF5B2F}" presName="spaceRect" presStyleCnt="0"/>
      <dgm:spPr/>
    </dgm:pt>
    <dgm:pt modelId="{A7A16A1C-C400-4E47-8602-B7D20B381C8B}" type="pres">
      <dgm:prSet presAssocID="{DA284166-8011-48B9-A942-3C6669CF5B2F}" presName="parTx" presStyleLbl="revTx" presStyleIdx="4" presStyleCnt="5">
        <dgm:presLayoutVars>
          <dgm:chMax val="0"/>
          <dgm:chPref val="0"/>
        </dgm:presLayoutVars>
      </dgm:prSet>
      <dgm:spPr/>
    </dgm:pt>
  </dgm:ptLst>
  <dgm:cxnLst>
    <dgm:cxn modelId="{6858E607-D8B2-40D1-B5B8-D58C902AAAED}" type="presOf" srcId="{DA284166-8011-48B9-A942-3C6669CF5B2F}" destId="{A7A16A1C-C400-4E47-8602-B7D20B381C8B}" srcOrd="0" destOrd="0" presId="urn:microsoft.com/office/officeart/2018/2/layout/IconVerticalSolidList"/>
    <dgm:cxn modelId="{0CC82F0A-6F0A-4107-9E70-F3091A9E600E}" type="presOf" srcId="{8E4EC392-D57D-48A1-9792-3F598E755EB3}" destId="{134EB48C-2811-443A-AF21-B28D0ADF218B}" srcOrd="0" destOrd="0" presId="urn:microsoft.com/office/officeart/2018/2/layout/IconVerticalSolidList"/>
    <dgm:cxn modelId="{DA278E30-9CD8-493B-9927-CFE09E38CBFC}" type="presOf" srcId="{E11945CA-856A-492A-977C-67A7FC8E342B}" destId="{A0A556E9-EB37-45CA-81DA-1B5D2FFA3BCD}" srcOrd="0" destOrd="0" presId="urn:microsoft.com/office/officeart/2018/2/layout/IconVerticalSolidList"/>
    <dgm:cxn modelId="{F04B3C8B-DE25-4047-A514-BD5E4FB73F8B}" srcId="{8E4EC392-D57D-48A1-9792-3F598E755EB3}" destId="{DA284166-8011-48B9-A942-3C6669CF5B2F}" srcOrd="4" destOrd="0" parTransId="{105F9C32-2A9B-43F4-B8C6-01AF217243A4}" sibTransId="{A228B315-C42E-4CDF-A84E-F3C1D2140A52}"/>
    <dgm:cxn modelId="{D21EF58E-9194-4BBB-A54E-1F851E67050A}" type="presOf" srcId="{B2562AC9-B099-4F2B-B121-987BC95E6E4C}" destId="{7EE98E83-2805-42C5-953D-D8C453B086CB}" srcOrd="0" destOrd="0" presId="urn:microsoft.com/office/officeart/2018/2/layout/IconVerticalSolidList"/>
    <dgm:cxn modelId="{CBA2B7A5-D0D9-4755-B9C7-D3F309257A41}" srcId="{8E4EC392-D57D-48A1-9792-3F598E755EB3}" destId="{1FC7E2B1-F51B-4ED6-9762-0FB61F8F6D5D}" srcOrd="1" destOrd="0" parTransId="{356C127A-EE22-42DB-A30B-B0FD997D0E63}" sibTransId="{DE3FE643-2578-49D5-A02D-4955DB5AA71A}"/>
    <dgm:cxn modelId="{B9E945D3-AFE8-456E-AABA-AA97E5BB4BB5}" srcId="{8E4EC392-D57D-48A1-9792-3F598E755EB3}" destId="{E11945CA-856A-492A-977C-67A7FC8E342B}" srcOrd="3" destOrd="0" parTransId="{B91819E0-AB82-4850-90FC-7D180615D203}" sibTransId="{7E0FA212-001E-4884-BB1E-99D16354B743}"/>
    <dgm:cxn modelId="{CEB154D7-E5DC-445F-A924-A28E448951E1}" srcId="{8E4EC392-D57D-48A1-9792-3F598E755EB3}" destId="{B2562AC9-B099-4F2B-B121-987BC95E6E4C}" srcOrd="2" destOrd="0" parTransId="{5F28D208-7F01-483F-9072-1F9EBC2224C3}" sibTransId="{AE75BA01-1FD4-4C02-B8FA-AC2AF8B109F1}"/>
    <dgm:cxn modelId="{61407FD7-08F1-408F-A5BC-0BD41FCE214B}" type="presOf" srcId="{118A9948-07C3-428E-B2D2-05DB9FE4FB6E}" destId="{5847254F-3616-4C61-BEAB-ADC6F7C38A82}" srcOrd="0" destOrd="0" presId="urn:microsoft.com/office/officeart/2018/2/layout/IconVerticalSolidList"/>
    <dgm:cxn modelId="{72D476DB-6D7A-46C1-8AB5-246CEA238CD6}" srcId="{8E4EC392-D57D-48A1-9792-3F598E755EB3}" destId="{118A9948-07C3-428E-B2D2-05DB9FE4FB6E}" srcOrd="0" destOrd="0" parTransId="{20AE4B08-EF0F-4B77-8D5D-09677B0CD66F}" sibTransId="{DF6D7679-DCA0-4D99-8C01-A68A0868F5CE}"/>
    <dgm:cxn modelId="{492163FA-DB0C-405B-991E-72D59E4501A6}" type="presOf" srcId="{1FC7E2B1-F51B-4ED6-9762-0FB61F8F6D5D}" destId="{6CD417D0-D32A-4186-A009-3404778FA006}" srcOrd="0" destOrd="0" presId="urn:microsoft.com/office/officeart/2018/2/layout/IconVerticalSolidList"/>
    <dgm:cxn modelId="{DB5B5CCF-6BA3-4E72-AB6C-55DF9A7DB4A7}" type="presParOf" srcId="{134EB48C-2811-443A-AF21-B28D0ADF218B}" destId="{E1864F75-E91F-4089-9200-5F9235A01871}" srcOrd="0" destOrd="0" presId="urn:microsoft.com/office/officeart/2018/2/layout/IconVerticalSolidList"/>
    <dgm:cxn modelId="{23E1DB56-8A97-4273-B91B-4FAFD8763494}" type="presParOf" srcId="{E1864F75-E91F-4089-9200-5F9235A01871}" destId="{1464C0A8-3648-4F57-9D0B-22ACBC86135C}" srcOrd="0" destOrd="0" presId="urn:microsoft.com/office/officeart/2018/2/layout/IconVerticalSolidList"/>
    <dgm:cxn modelId="{C4FF8A42-06DA-49EE-9B2B-005D39FC58D4}" type="presParOf" srcId="{E1864F75-E91F-4089-9200-5F9235A01871}" destId="{D4134EB7-B3A3-4AC7-8D1D-A88E9DB5106D}" srcOrd="1" destOrd="0" presId="urn:microsoft.com/office/officeart/2018/2/layout/IconVerticalSolidList"/>
    <dgm:cxn modelId="{EBDCC143-68B6-4690-B4BE-D2C2BF6899BF}" type="presParOf" srcId="{E1864F75-E91F-4089-9200-5F9235A01871}" destId="{F1B3A80E-0F0E-4965-A13E-2B8237F8EFBE}" srcOrd="2" destOrd="0" presId="urn:microsoft.com/office/officeart/2018/2/layout/IconVerticalSolidList"/>
    <dgm:cxn modelId="{1A06D606-1F9F-43A0-B99E-1F7A9E0D674C}" type="presParOf" srcId="{E1864F75-E91F-4089-9200-5F9235A01871}" destId="{5847254F-3616-4C61-BEAB-ADC6F7C38A82}" srcOrd="3" destOrd="0" presId="urn:microsoft.com/office/officeart/2018/2/layout/IconVerticalSolidList"/>
    <dgm:cxn modelId="{D6A398D5-15DE-4B22-B224-8A3CEEAB3F34}" type="presParOf" srcId="{134EB48C-2811-443A-AF21-B28D0ADF218B}" destId="{E847B832-70E7-45D4-9BF6-BE36924D954A}" srcOrd="1" destOrd="0" presId="urn:microsoft.com/office/officeart/2018/2/layout/IconVerticalSolidList"/>
    <dgm:cxn modelId="{70DDDB78-4588-44DB-BFB4-15D2D18DB9F1}" type="presParOf" srcId="{134EB48C-2811-443A-AF21-B28D0ADF218B}" destId="{7F52AE67-0A71-4562-9DEF-FFDAD989128A}" srcOrd="2" destOrd="0" presId="urn:microsoft.com/office/officeart/2018/2/layout/IconVerticalSolidList"/>
    <dgm:cxn modelId="{0EE1AF99-BE03-4170-8FA4-12B8A592E7C0}" type="presParOf" srcId="{7F52AE67-0A71-4562-9DEF-FFDAD989128A}" destId="{08F3C1F6-24C2-47E6-A869-6D081D92EB6F}" srcOrd="0" destOrd="0" presId="urn:microsoft.com/office/officeart/2018/2/layout/IconVerticalSolidList"/>
    <dgm:cxn modelId="{9231F32B-DAC9-4EF4-9227-E5509D1C62C5}" type="presParOf" srcId="{7F52AE67-0A71-4562-9DEF-FFDAD989128A}" destId="{A4C08A21-4561-4C98-BDED-BDCF7A73CD5B}" srcOrd="1" destOrd="0" presId="urn:microsoft.com/office/officeart/2018/2/layout/IconVerticalSolidList"/>
    <dgm:cxn modelId="{3BB215D6-30F5-47A3-B1F2-270DEC182427}" type="presParOf" srcId="{7F52AE67-0A71-4562-9DEF-FFDAD989128A}" destId="{C2332E35-D126-4646-9953-CFB8B5D1B602}" srcOrd="2" destOrd="0" presId="urn:microsoft.com/office/officeart/2018/2/layout/IconVerticalSolidList"/>
    <dgm:cxn modelId="{F0947328-0DF7-44F8-BD7E-28D01A3551E1}" type="presParOf" srcId="{7F52AE67-0A71-4562-9DEF-FFDAD989128A}" destId="{6CD417D0-D32A-4186-A009-3404778FA006}" srcOrd="3" destOrd="0" presId="urn:microsoft.com/office/officeart/2018/2/layout/IconVerticalSolidList"/>
    <dgm:cxn modelId="{95278B3E-7347-4372-B08B-D8FE5D48BF35}" type="presParOf" srcId="{134EB48C-2811-443A-AF21-B28D0ADF218B}" destId="{4DB977EC-2F78-4A7C-A63E-F38FC09866CD}" srcOrd="3" destOrd="0" presId="urn:microsoft.com/office/officeart/2018/2/layout/IconVerticalSolidList"/>
    <dgm:cxn modelId="{E0BDEDF2-C05B-49B0-A6A7-565D271F9C3B}" type="presParOf" srcId="{134EB48C-2811-443A-AF21-B28D0ADF218B}" destId="{9394BCB0-A910-47F9-8A96-B1A1E83FCB11}" srcOrd="4" destOrd="0" presId="urn:microsoft.com/office/officeart/2018/2/layout/IconVerticalSolidList"/>
    <dgm:cxn modelId="{D2E17656-000F-4C75-B551-74284CE4E0E4}" type="presParOf" srcId="{9394BCB0-A910-47F9-8A96-B1A1E83FCB11}" destId="{903DBF60-8636-473E-91A6-0A33A9A6BCB2}" srcOrd="0" destOrd="0" presId="urn:microsoft.com/office/officeart/2018/2/layout/IconVerticalSolidList"/>
    <dgm:cxn modelId="{A84D37C7-A5D9-4618-9DF5-6F8049FC9E55}" type="presParOf" srcId="{9394BCB0-A910-47F9-8A96-B1A1E83FCB11}" destId="{40DB47FB-614B-4E73-A61E-1E98D2846F47}" srcOrd="1" destOrd="0" presId="urn:microsoft.com/office/officeart/2018/2/layout/IconVerticalSolidList"/>
    <dgm:cxn modelId="{180EDD7A-339D-48AA-B1B5-27CEDC03E08F}" type="presParOf" srcId="{9394BCB0-A910-47F9-8A96-B1A1E83FCB11}" destId="{8D8EADDC-CE92-4C27-A49D-EC51D50BB0C6}" srcOrd="2" destOrd="0" presId="urn:microsoft.com/office/officeart/2018/2/layout/IconVerticalSolidList"/>
    <dgm:cxn modelId="{0E0C40F4-5466-4618-BF7D-117E090E5286}" type="presParOf" srcId="{9394BCB0-A910-47F9-8A96-B1A1E83FCB11}" destId="{7EE98E83-2805-42C5-953D-D8C453B086CB}" srcOrd="3" destOrd="0" presId="urn:microsoft.com/office/officeart/2018/2/layout/IconVerticalSolidList"/>
    <dgm:cxn modelId="{350167BF-BF76-469F-A14F-905A3F2B95E0}" type="presParOf" srcId="{134EB48C-2811-443A-AF21-B28D0ADF218B}" destId="{6941DE33-BE28-4500-8B93-5D58F017D17D}" srcOrd="5" destOrd="0" presId="urn:microsoft.com/office/officeart/2018/2/layout/IconVerticalSolidList"/>
    <dgm:cxn modelId="{AB26FA77-49C6-49C1-A537-00197928E873}" type="presParOf" srcId="{134EB48C-2811-443A-AF21-B28D0ADF218B}" destId="{82CB2125-A39B-426A-8DD4-9213EBD9A12E}" srcOrd="6" destOrd="0" presId="urn:microsoft.com/office/officeart/2018/2/layout/IconVerticalSolidList"/>
    <dgm:cxn modelId="{6A2B105F-BD1B-4752-AA51-813ED77942D5}" type="presParOf" srcId="{82CB2125-A39B-426A-8DD4-9213EBD9A12E}" destId="{D6AE595D-0065-414D-A9FB-ADDCA5314AD3}" srcOrd="0" destOrd="0" presId="urn:microsoft.com/office/officeart/2018/2/layout/IconVerticalSolidList"/>
    <dgm:cxn modelId="{C447C7F5-4591-4CCA-BC4A-128E34C4365E}" type="presParOf" srcId="{82CB2125-A39B-426A-8DD4-9213EBD9A12E}" destId="{604516ED-DD90-442F-94C1-CC99C46A37EB}" srcOrd="1" destOrd="0" presId="urn:microsoft.com/office/officeart/2018/2/layout/IconVerticalSolidList"/>
    <dgm:cxn modelId="{8A8FC427-FBCF-49D7-BEAF-8716DDC7400E}" type="presParOf" srcId="{82CB2125-A39B-426A-8DD4-9213EBD9A12E}" destId="{13DB4D7B-6435-40B0-94F6-E7D5FC1FD405}" srcOrd="2" destOrd="0" presId="urn:microsoft.com/office/officeart/2018/2/layout/IconVerticalSolidList"/>
    <dgm:cxn modelId="{EF7813A0-79A4-4E1E-907F-B1F421A54B24}" type="presParOf" srcId="{82CB2125-A39B-426A-8DD4-9213EBD9A12E}" destId="{A0A556E9-EB37-45CA-81DA-1B5D2FFA3BCD}" srcOrd="3" destOrd="0" presId="urn:microsoft.com/office/officeart/2018/2/layout/IconVerticalSolidList"/>
    <dgm:cxn modelId="{115F6D0B-B1EC-45FA-B3CF-CDDD27E41B69}" type="presParOf" srcId="{134EB48C-2811-443A-AF21-B28D0ADF218B}" destId="{50F7DB4B-FD91-40C1-BF2A-700174DE0C59}" srcOrd="7" destOrd="0" presId="urn:microsoft.com/office/officeart/2018/2/layout/IconVerticalSolidList"/>
    <dgm:cxn modelId="{ADBBDCD1-06F5-465D-89D3-70AED6FD5638}" type="presParOf" srcId="{134EB48C-2811-443A-AF21-B28D0ADF218B}" destId="{0D1F5D6E-F73E-4A2E-8DDF-83A817A60DEB}" srcOrd="8" destOrd="0" presId="urn:microsoft.com/office/officeart/2018/2/layout/IconVerticalSolidList"/>
    <dgm:cxn modelId="{C50E5D82-8644-46E1-AEEA-A01E623638E8}" type="presParOf" srcId="{0D1F5D6E-F73E-4A2E-8DDF-83A817A60DEB}" destId="{8AE45E2B-A115-4249-B83A-3809CB662954}" srcOrd="0" destOrd="0" presId="urn:microsoft.com/office/officeart/2018/2/layout/IconVerticalSolidList"/>
    <dgm:cxn modelId="{0B260EE5-6859-458A-BACD-143C3D343B1E}" type="presParOf" srcId="{0D1F5D6E-F73E-4A2E-8DDF-83A817A60DEB}" destId="{97E22D94-A0A7-404C-9111-EAB8B1F5D5CC}" srcOrd="1" destOrd="0" presId="urn:microsoft.com/office/officeart/2018/2/layout/IconVerticalSolidList"/>
    <dgm:cxn modelId="{0EA82C33-A0FB-48C4-9C17-F21EBD0BCECB}" type="presParOf" srcId="{0D1F5D6E-F73E-4A2E-8DDF-83A817A60DEB}" destId="{D4E2EAD7-58DA-41F9-97A4-BEEA602801FB}" srcOrd="2" destOrd="0" presId="urn:microsoft.com/office/officeart/2018/2/layout/IconVerticalSolidList"/>
    <dgm:cxn modelId="{94F6004E-5DFA-4F11-9D8F-B1D15BFCB7CD}" type="presParOf" srcId="{0D1F5D6E-F73E-4A2E-8DDF-83A817A60DEB}" destId="{A7A16A1C-C400-4E47-8602-B7D20B381C8B}" srcOrd="3" destOrd="0" presId="urn:microsoft.com/office/officeart/2018/2/layout/IconVerticalSolidList"/>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9C01A-592A-4DE3-9B1A-96F60270CAB2}">
      <dsp:nvSpPr>
        <dsp:cNvPr id="0" name=""/>
        <dsp:cNvSpPr/>
      </dsp:nvSpPr>
      <dsp:spPr>
        <a:xfrm>
          <a:off x="1938009" y="567577"/>
          <a:ext cx="2124822" cy="141725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49352" rIns="149352" bIns="149352" numCol="1" spcCol="1270" anchor="ctr" anchorCtr="0">
          <a:noAutofit/>
        </a:bodyPr>
        <a:lstStyle/>
        <a:p>
          <a:pPr marL="0" lvl="0" indent="0" algn="l" defTabSz="933450" rtl="0">
            <a:lnSpc>
              <a:spcPct val="90000"/>
            </a:lnSpc>
            <a:spcBef>
              <a:spcPct val="0"/>
            </a:spcBef>
            <a:spcAft>
              <a:spcPct val="35000"/>
            </a:spcAft>
            <a:buNone/>
          </a:pPr>
          <a:r>
            <a:rPr lang="it-IT" sz="2100" kern="1200">
              <a:latin typeface="Poppins" panose="00000500000000000000" pitchFamily="2" charset="0"/>
              <a:cs typeface="Poppins" panose="00000500000000000000" pitchFamily="2" charset="0"/>
            </a:rPr>
            <a:t>SLOW ADAPTING</a:t>
          </a:r>
        </a:p>
      </dsp:txBody>
      <dsp:txXfrm>
        <a:off x="2277981" y="567577"/>
        <a:ext cx="1784851" cy="1417256"/>
      </dsp:txXfrm>
    </dsp:sp>
    <dsp:sp modelId="{2F48A720-BCE0-4B92-AE43-30634CE4F395}">
      <dsp:nvSpPr>
        <dsp:cNvPr id="0" name=""/>
        <dsp:cNvSpPr/>
      </dsp:nvSpPr>
      <dsp:spPr>
        <a:xfrm>
          <a:off x="1938009" y="1984834"/>
          <a:ext cx="2124822" cy="141725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49352" rIns="149352" bIns="149352" numCol="1" spcCol="1270" anchor="ctr" anchorCtr="0">
          <a:noAutofit/>
        </a:bodyPr>
        <a:lstStyle/>
        <a:p>
          <a:pPr marL="0" lvl="0" indent="0" algn="l" defTabSz="933450" rtl="0">
            <a:lnSpc>
              <a:spcPct val="90000"/>
            </a:lnSpc>
            <a:spcBef>
              <a:spcPct val="0"/>
            </a:spcBef>
            <a:spcAft>
              <a:spcPct val="35000"/>
            </a:spcAft>
            <a:buNone/>
          </a:pPr>
          <a:r>
            <a:rPr lang="it-IT" sz="2100" kern="1200">
              <a:latin typeface="Poppins" panose="00000500000000000000" pitchFamily="2" charset="0"/>
              <a:cs typeface="Poppins" panose="00000500000000000000" pitchFamily="2" charset="0"/>
            </a:rPr>
            <a:t>INTERMEDIATE ADAPTING</a:t>
          </a:r>
        </a:p>
      </dsp:txBody>
      <dsp:txXfrm>
        <a:off x="2277981" y="1984834"/>
        <a:ext cx="1784851" cy="1417256"/>
      </dsp:txXfrm>
    </dsp:sp>
    <dsp:sp modelId="{7E3E481D-ECF7-42DD-9C0B-97A565AB5C0C}">
      <dsp:nvSpPr>
        <dsp:cNvPr id="0" name=""/>
        <dsp:cNvSpPr/>
      </dsp:nvSpPr>
      <dsp:spPr>
        <a:xfrm>
          <a:off x="1938009" y="3402091"/>
          <a:ext cx="2124822" cy="141725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49352" rIns="149352" bIns="149352" numCol="1" spcCol="1270" anchor="ctr" anchorCtr="0">
          <a:noAutofit/>
        </a:bodyPr>
        <a:lstStyle/>
        <a:p>
          <a:pPr marL="0" lvl="0" indent="0" algn="l" defTabSz="933450" rtl="0">
            <a:lnSpc>
              <a:spcPct val="90000"/>
            </a:lnSpc>
            <a:spcBef>
              <a:spcPct val="0"/>
            </a:spcBef>
            <a:spcAft>
              <a:spcPct val="35000"/>
            </a:spcAft>
            <a:buNone/>
          </a:pPr>
          <a:r>
            <a:rPr lang="it-IT" sz="2100" kern="1200">
              <a:latin typeface="Poppins" panose="00000500000000000000" pitchFamily="2" charset="0"/>
              <a:cs typeface="Poppins" panose="00000500000000000000" pitchFamily="2" charset="0"/>
            </a:rPr>
            <a:t>RAPIDLY ADAPTING</a:t>
          </a:r>
        </a:p>
      </dsp:txBody>
      <dsp:txXfrm>
        <a:off x="2277981" y="3402091"/>
        <a:ext cx="1784851" cy="1417256"/>
      </dsp:txXfrm>
    </dsp:sp>
    <dsp:sp modelId="{1AEF9BC9-4F08-4D91-8DEE-1523833578A0}">
      <dsp:nvSpPr>
        <dsp:cNvPr id="0" name=""/>
        <dsp:cNvSpPr/>
      </dsp:nvSpPr>
      <dsp:spPr>
        <a:xfrm>
          <a:off x="804770" y="958"/>
          <a:ext cx="1416548" cy="14165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it-IT" sz="3000" kern="1200">
              <a:latin typeface="Poppins" panose="00000500000000000000" pitchFamily="2" charset="0"/>
              <a:cs typeface="Poppins" panose="00000500000000000000" pitchFamily="2" charset="0"/>
            </a:rPr>
            <a:t>LTMRs</a:t>
          </a:r>
          <a:endParaRPr lang="it-IT" sz="3000" kern="1200" err="1">
            <a:latin typeface="Poppins" panose="00000500000000000000" pitchFamily="2" charset="0"/>
            <a:cs typeface="Poppins" panose="00000500000000000000" pitchFamily="2" charset="0"/>
          </a:endParaRPr>
        </a:p>
      </dsp:txBody>
      <dsp:txXfrm>
        <a:off x="1012219" y="208407"/>
        <a:ext cx="1001650" cy="1001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E5E13-CB58-4C92-9EB6-6D5629865265}">
      <dsp:nvSpPr>
        <dsp:cNvPr id="0" name=""/>
        <dsp:cNvSpPr/>
      </dsp:nvSpPr>
      <dsp:spPr>
        <a:xfrm>
          <a:off x="1834697" y="570218"/>
          <a:ext cx="2131674" cy="142182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320040" rIns="320040" bIns="320040" numCol="1" spcCol="1270" anchor="ctr" anchorCtr="0">
          <a:noAutofit/>
        </a:bodyPr>
        <a:lstStyle/>
        <a:p>
          <a:pPr marL="0" lvl="0" indent="0" algn="l" defTabSz="2000250">
            <a:lnSpc>
              <a:spcPct val="90000"/>
            </a:lnSpc>
            <a:spcBef>
              <a:spcPct val="0"/>
            </a:spcBef>
            <a:spcAft>
              <a:spcPct val="35000"/>
            </a:spcAft>
            <a:buNone/>
          </a:pPr>
          <a:r>
            <a:rPr lang="it-IT" sz="4500" kern="1200">
              <a:latin typeface="Poppins" panose="00000500000000000000" pitchFamily="2" charset="0"/>
              <a:cs typeface="Poppins" panose="00000500000000000000" pitchFamily="2" charset="0"/>
            </a:rPr>
            <a:t>Aβ</a:t>
          </a:r>
        </a:p>
      </dsp:txBody>
      <dsp:txXfrm>
        <a:off x="2175765" y="570218"/>
        <a:ext cx="1790606" cy="1421826"/>
      </dsp:txXfrm>
    </dsp:sp>
    <dsp:sp modelId="{5F1412FB-3655-4A37-8BD2-EA41FD69FAF9}">
      <dsp:nvSpPr>
        <dsp:cNvPr id="0" name=""/>
        <dsp:cNvSpPr/>
      </dsp:nvSpPr>
      <dsp:spPr>
        <a:xfrm>
          <a:off x="1834697" y="1992045"/>
          <a:ext cx="2131674" cy="142182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320040" rIns="320040" bIns="320040" numCol="1" spcCol="1270" anchor="ctr" anchorCtr="0">
          <a:noAutofit/>
        </a:bodyPr>
        <a:lstStyle/>
        <a:p>
          <a:pPr marL="0" lvl="0" indent="0" algn="l" defTabSz="2000250">
            <a:lnSpc>
              <a:spcPct val="90000"/>
            </a:lnSpc>
            <a:spcBef>
              <a:spcPct val="0"/>
            </a:spcBef>
            <a:spcAft>
              <a:spcPct val="35000"/>
            </a:spcAft>
            <a:buNone/>
          </a:pPr>
          <a:r>
            <a:rPr lang="it-IT" sz="4500" kern="1200">
              <a:latin typeface="Poppins" panose="00000500000000000000" pitchFamily="2" charset="0"/>
              <a:cs typeface="Poppins" panose="00000500000000000000" pitchFamily="2" charset="0"/>
            </a:rPr>
            <a:t>Aδ</a:t>
          </a:r>
          <a:endParaRPr lang="it-IT" sz="4500" kern="1200" err="1">
            <a:latin typeface="Poppins" panose="00000500000000000000" pitchFamily="2" charset="0"/>
            <a:cs typeface="Poppins" panose="00000500000000000000" pitchFamily="2" charset="0"/>
          </a:endParaRPr>
        </a:p>
      </dsp:txBody>
      <dsp:txXfrm>
        <a:off x="2175765" y="1992045"/>
        <a:ext cx="1790606" cy="1421826"/>
      </dsp:txXfrm>
    </dsp:sp>
    <dsp:sp modelId="{66702CAD-70AA-4178-85BE-4698EE4C967C}">
      <dsp:nvSpPr>
        <dsp:cNvPr id="0" name=""/>
        <dsp:cNvSpPr/>
      </dsp:nvSpPr>
      <dsp:spPr>
        <a:xfrm>
          <a:off x="1834697" y="3413872"/>
          <a:ext cx="2131674" cy="142182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320040" rIns="320040" bIns="320040" numCol="1" spcCol="1270" anchor="ctr" anchorCtr="0">
          <a:noAutofit/>
        </a:bodyPr>
        <a:lstStyle/>
        <a:p>
          <a:pPr marL="0" lvl="0" indent="0" algn="l" defTabSz="2000250">
            <a:lnSpc>
              <a:spcPct val="90000"/>
            </a:lnSpc>
            <a:spcBef>
              <a:spcPct val="0"/>
            </a:spcBef>
            <a:spcAft>
              <a:spcPct val="35000"/>
            </a:spcAft>
            <a:buNone/>
          </a:pPr>
          <a:r>
            <a:rPr lang="it-IT" sz="4500" kern="1200">
              <a:latin typeface="Poppins" panose="00000500000000000000" pitchFamily="2" charset="0"/>
              <a:cs typeface="Poppins" panose="00000500000000000000" pitchFamily="2" charset="0"/>
            </a:rPr>
            <a:t>C</a:t>
          </a:r>
        </a:p>
      </dsp:txBody>
      <dsp:txXfrm>
        <a:off x="2175765" y="3413872"/>
        <a:ext cx="1790606" cy="1421826"/>
      </dsp:txXfrm>
    </dsp:sp>
    <dsp:sp modelId="{C8C7D599-6AE5-4678-980D-2102C5B8A56E}">
      <dsp:nvSpPr>
        <dsp:cNvPr id="0" name=""/>
        <dsp:cNvSpPr/>
      </dsp:nvSpPr>
      <dsp:spPr>
        <a:xfrm>
          <a:off x="697804" y="1771"/>
          <a:ext cx="1421116" cy="142111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044700">
            <a:lnSpc>
              <a:spcPct val="90000"/>
            </a:lnSpc>
            <a:spcBef>
              <a:spcPct val="0"/>
            </a:spcBef>
            <a:spcAft>
              <a:spcPct val="35000"/>
            </a:spcAft>
            <a:buNone/>
          </a:pPr>
          <a:r>
            <a:rPr lang="it-IT" sz="4600" kern="1200">
              <a:latin typeface="Poppins" panose="00000500000000000000" pitchFamily="2" charset="0"/>
              <a:cs typeface="Poppins" panose="00000500000000000000" pitchFamily="2" charset="0"/>
            </a:rPr>
            <a:t>S.N.</a:t>
          </a:r>
        </a:p>
      </dsp:txBody>
      <dsp:txXfrm>
        <a:off x="905922" y="209889"/>
        <a:ext cx="1004880" cy="1004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9C01A-592A-4DE3-9B1A-96F60270CAB2}">
      <dsp:nvSpPr>
        <dsp:cNvPr id="0" name=""/>
        <dsp:cNvSpPr/>
      </dsp:nvSpPr>
      <dsp:spPr>
        <a:xfrm>
          <a:off x="1502658" y="567577"/>
          <a:ext cx="2995524" cy="141725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ctr" defTabSz="1066800" rtl="0">
            <a:lnSpc>
              <a:spcPct val="90000"/>
            </a:lnSpc>
            <a:spcBef>
              <a:spcPct val="0"/>
            </a:spcBef>
            <a:spcAft>
              <a:spcPct val="35000"/>
            </a:spcAft>
            <a:buNone/>
          </a:pPr>
          <a:r>
            <a:rPr lang="it-IT" sz="2400" kern="1200">
              <a:latin typeface="Poppins"/>
              <a:cs typeface="Poppins"/>
            </a:rPr>
            <a:t>SLOW ADAPTING</a:t>
          </a:r>
        </a:p>
      </dsp:txBody>
      <dsp:txXfrm>
        <a:off x="1981942" y="567577"/>
        <a:ext cx="2516240" cy="1417256"/>
      </dsp:txXfrm>
    </dsp:sp>
    <dsp:sp modelId="{2F48A720-BCE0-4B92-AE43-30634CE4F395}">
      <dsp:nvSpPr>
        <dsp:cNvPr id="0" name=""/>
        <dsp:cNvSpPr/>
      </dsp:nvSpPr>
      <dsp:spPr>
        <a:xfrm>
          <a:off x="1502658" y="1984834"/>
          <a:ext cx="2995524" cy="141725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ctr" defTabSz="1066800" rtl="0">
            <a:lnSpc>
              <a:spcPct val="90000"/>
            </a:lnSpc>
            <a:spcBef>
              <a:spcPct val="0"/>
            </a:spcBef>
            <a:spcAft>
              <a:spcPct val="35000"/>
            </a:spcAft>
            <a:buNone/>
          </a:pPr>
          <a:r>
            <a:rPr lang="it-IT" sz="2400" kern="1200">
              <a:latin typeface="Poppins"/>
              <a:cs typeface="Poppins"/>
            </a:rPr>
            <a:t>INTERMEDIATE ADAPTING</a:t>
          </a:r>
        </a:p>
      </dsp:txBody>
      <dsp:txXfrm>
        <a:off x="1981942" y="1984834"/>
        <a:ext cx="2516240" cy="1417256"/>
      </dsp:txXfrm>
    </dsp:sp>
    <dsp:sp modelId="{7E3E481D-ECF7-42DD-9C0B-97A565AB5C0C}">
      <dsp:nvSpPr>
        <dsp:cNvPr id="0" name=""/>
        <dsp:cNvSpPr/>
      </dsp:nvSpPr>
      <dsp:spPr>
        <a:xfrm>
          <a:off x="1502658" y="3402091"/>
          <a:ext cx="2995524" cy="141725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170688" bIns="170688" numCol="1" spcCol="1270" anchor="ctr" anchorCtr="0">
          <a:noAutofit/>
        </a:bodyPr>
        <a:lstStyle/>
        <a:p>
          <a:pPr marL="0" lvl="0" indent="0" algn="ctr" defTabSz="1066800" rtl="0">
            <a:lnSpc>
              <a:spcPct val="90000"/>
            </a:lnSpc>
            <a:spcBef>
              <a:spcPct val="0"/>
            </a:spcBef>
            <a:spcAft>
              <a:spcPct val="35000"/>
            </a:spcAft>
            <a:buNone/>
          </a:pPr>
          <a:r>
            <a:rPr lang="it-IT" sz="2400" kern="1200">
              <a:latin typeface="Poppins"/>
              <a:cs typeface="Poppins"/>
            </a:rPr>
            <a:t>FAST ADAPTING</a:t>
          </a:r>
        </a:p>
      </dsp:txBody>
      <dsp:txXfrm>
        <a:off x="1981942" y="3402091"/>
        <a:ext cx="2516240" cy="1417256"/>
      </dsp:txXfrm>
    </dsp:sp>
    <dsp:sp modelId="{1AEF9BC9-4F08-4D91-8DEE-1523833578A0}">
      <dsp:nvSpPr>
        <dsp:cNvPr id="0" name=""/>
        <dsp:cNvSpPr/>
      </dsp:nvSpPr>
      <dsp:spPr>
        <a:xfrm>
          <a:off x="594667" y="0"/>
          <a:ext cx="1799144" cy="179914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it-IT" sz="2800" kern="1200" err="1">
              <a:latin typeface="Poppins" panose="00000500000000000000" pitchFamily="2" charset="0"/>
              <a:cs typeface="Poppins" panose="00000500000000000000" pitchFamily="2" charset="0"/>
            </a:rPr>
            <a:t>LTMRs</a:t>
          </a:r>
          <a:endParaRPr lang="it-IT" sz="2800" kern="1200">
            <a:latin typeface="Poppins" panose="00000500000000000000" pitchFamily="2" charset="0"/>
            <a:cs typeface="Poppins" panose="00000500000000000000" pitchFamily="2" charset="0"/>
          </a:endParaRPr>
        </a:p>
      </dsp:txBody>
      <dsp:txXfrm>
        <a:off x="858146" y="263479"/>
        <a:ext cx="1272186" cy="12721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4C0A8-3648-4F57-9D0B-22ACBC86135C}">
      <dsp:nvSpPr>
        <dsp:cNvPr id="0" name=""/>
        <dsp:cNvSpPr/>
      </dsp:nvSpPr>
      <dsp:spPr>
        <a:xfrm>
          <a:off x="0" y="11998"/>
          <a:ext cx="6705600" cy="1449712"/>
        </a:xfrm>
        <a:prstGeom prst="roundRect">
          <a:avLst>
            <a:gd name="adj" fmla="val 10000"/>
          </a:avLst>
        </a:prstGeom>
        <a:solidFill>
          <a:srgbClr val="004AAD"/>
        </a:solidFill>
        <a:ln>
          <a:noFill/>
        </a:ln>
        <a:effectLst/>
      </dsp:spPr>
      <dsp:style>
        <a:lnRef idx="0">
          <a:scrgbClr r="0" g="0" b="0"/>
        </a:lnRef>
        <a:fillRef idx="1">
          <a:scrgbClr r="0" g="0" b="0"/>
        </a:fillRef>
        <a:effectRef idx="0">
          <a:scrgbClr r="0" g="0" b="0"/>
        </a:effectRef>
        <a:fontRef idx="minor"/>
      </dsp:style>
    </dsp:sp>
    <dsp:sp modelId="{D4134EB7-B3A3-4AC7-8D1D-A88E9DB5106D}">
      <dsp:nvSpPr>
        <dsp:cNvPr id="0" name=""/>
        <dsp:cNvSpPr/>
      </dsp:nvSpPr>
      <dsp:spPr>
        <a:xfrm>
          <a:off x="438538" y="338183"/>
          <a:ext cx="798121" cy="797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47254F-3616-4C61-BEAB-ADC6F7C38A82}">
      <dsp:nvSpPr>
        <dsp:cNvPr id="0" name=""/>
        <dsp:cNvSpPr/>
      </dsp:nvSpPr>
      <dsp:spPr>
        <a:xfrm>
          <a:off x="1679698" y="11998"/>
          <a:ext cx="5020785" cy="1451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578" tIns="153578" rIns="153578" bIns="153578" numCol="1" spcCol="1270" anchor="ctr" anchorCtr="0">
          <a:noAutofit/>
        </a:bodyPr>
        <a:lstStyle/>
        <a:p>
          <a:pPr marL="0" lvl="0" indent="0" algn="l" defTabSz="800100">
            <a:lnSpc>
              <a:spcPct val="100000"/>
            </a:lnSpc>
            <a:spcBef>
              <a:spcPct val="0"/>
            </a:spcBef>
            <a:spcAft>
              <a:spcPct val="35000"/>
            </a:spcAft>
            <a:buNone/>
          </a:pPr>
          <a:r>
            <a:rPr lang="it-IT" sz="1800" kern="1200">
              <a:solidFill>
                <a:schemeClr val="bg1"/>
              </a:solidFill>
              <a:latin typeface="Poppins" panose="00000500000000000000" pitchFamily="2" charset="0"/>
              <a:cs typeface="Poppins" panose="00000500000000000000" pitchFamily="2" charset="0"/>
            </a:rPr>
            <a:t>Sensory feedback restoration is fundamental for understanding body-environment interaction or the actual movement of the devices.</a:t>
          </a:r>
          <a:endParaRPr lang="en-US" sz="1800" kern="1200">
            <a:solidFill>
              <a:schemeClr val="bg1"/>
            </a:solidFill>
            <a:latin typeface="Poppins" panose="00000500000000000000" pitchFamily="2" charset="0"/>
            <a:cs typeface="Poppins" panose="00000500000000000000" pitchFamily="2" charset="0"/>
          </a:endParaRPr>
        </a:p>
      </dsp:txBody>
      <dsp:txXfrm>
        <a:off x="1679698" y="11998"/>
        <a:ext cx="5020785" cy="1451129"/>
      </dsp:txXfrm>
    </dsp:sp>
    <dsp:sp modelId="{25AE1B06-9BEB-4474-864D-28D41081E7EA}">
      <dsp:nvSpPr>
        <dsp:cNvPr id="0" name=""/>
        <dsp:cNvSpPr/>
      </dsp:nvSpPr>
      <dsp:spPr>
        <a:xfrm>
          <a:off x="0" y="1814916"/>
          <a:ext cx="6705600" cy="1449712"/>
        </a:xfrm>
        <a:prstGeom prst="roundRect">
          <a:avLst>
            <a:gd name="adj" fmla="val 10000"/>
          </a:avLst>
        </a:prstGeom>
        <a:solidFill>
          <a:srgbClr val="004AAD"/>
        </a:solidFill>
        <a:ln>
          <a:noFill/>
        </a:ln>
        <a:effectLst/>
      </dsp:spPr>
      <dsp:style>
        <a:lnRef idx="0">
          <a:scrgbClr r="0" g="0" b="0"/>
        </a:lnRef>
        <a:fillRef idx="1">
          <a:scrgbClr r="0" g="0" b="0"/>
        </a:fillRef>
        <a:effectRef idx="0">
          <a:scrgbClr r="0" g="0" b="0"/>
        </a:effectRef>
        <a:fontRef idx="minor"/>
      </dsp:style>
    </dsp:sp>
    <dsp:sp modelId="{DFDB9AE1-8C0E-415C-B32F-9889678906D9}">
      <dsp:nvSpPr>
        <dsp:cNvPr id="0" name=""/>
        <dsp:cNvSpPr/>
      </dsp:nvSpPr>
      <dsp:spPr>
        <a:xfrm>
          <a:off x="402957" y="2080775"/>
          <a:ext cx="798121" cy="797341"/>
        </a:xfrm>
        <a:prstGeom prst="rect">
          <a:avLst/>
        </a:prstGeom>
        <a:blipFill>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CBBAB8-7289-4263-A86C-6CCD641685E4}">
      <dsp:nvSpPr>
        <dsp:cNvPr id="0" name=""/>
        <dsp:cNvSpPr/>
      </dsp:nvSpPr>
      <dsp:spPr>
        <a:xfrm>
          <a:off x="1636167" y="1688944"/>
          <a:ext cx="4534253" cy="1451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578" tIns="153578" rIns="153578" bIns="153578" numCol="1" spcCol="1270" anchor="ctr" anchorCtr="0">
          <a:noAutofit/>
        </a:bodyPr>
        <a:lstStyle/>
        <a:p>
          <a:pPr marL="0" lvl="0" indent="0" algn="l" defTabSz="800100">
            <a:lnSpc>
              <a:spcPct val="100000"/>
            </a:lnSpc>
            <a:spcBef>
              <a:spcPct val="0"/>
            </a:spcBef>
            <a:spcAft>
              <a:spcPct val="35000"/>
            </a:spcAft>
            <a:buNone/>
          </a:pPr>
          <a:r>
            <a:rPr lang="it-IT" sz="1800" kern="1200">
              <a:solidFill>
                <a:schemeClr val="bg1"/>
              </a:solidFill>
              <a:latin typeface="Poppins" panose="00000500000000000000" pitchFamily="2" charset="0"/>
              <a:cs typeface="Poppins" panose="00000500000000000000" pitchFamily="2" charset="0"/>
            </a:rPr>
            <a:t>Takes information from the sensor on the Neuroprosthesis</a:t>
          </a:r>
          <a:endParaRPr lang="en-US" sz="1800" kern="1200">
            <a:solidFill>
              <a:schemeClr val="bg1"/>
            </a:solidFill>
            <a:latin typeface="Poppins" panose="00000500000000000000" pitchFamily="2" charset="0"/>
            <a:cs typeface="Poppins" panose="00000500000000000000" pitchFamily="2" charset="0"/>
          </a:endParaRPr>
        </a:p>
      </dsp:txBody>
      <dsp:txXfrm>
        <a:off x="1636167" y="1688944"/>
        <a:ext cx="4534253" cy="1451129"/>
      </dsp:txXfrm>
    </dsp:sp>
    <dsp:sp modelId="{903DBF60-8636-473E-91A6-0A33A9A6BCB2}">
      <dsp:nvSpPr>
        <dsp:cNvPr id="0" name=""/>
        <dsp:cNvSpPr/>
      </dsp:nvSpPr>
      <dsp:spPr>
        <a:xfrm>
          <a:off x="0" y="3617835"/>
          <a:ext cx="6705600" cy="1449712"/>
        </a:xfrm>
        <a:prstGeom prst="roundRect">
          <a:avLst>
            <a:gd name="adj" fmla="val 10000"/>
          </a:avLst>
        </a:prstGeom>
        <a:solidFill>
          <a:srgbClr val="004AAD"/>
        </a:solidFill>
        <a:ln>
          <a:noFill/>
        </a:ln>
        <a:effectLst/>
      </dsp:spPr>
      <dsp:style>
        <a:lnRef idx="0">
          <a:scrgbClr r="0" g="0" b="0"/>
        </a:lnRef>
        <a:fillRef idx="1">
          <a:scrgbClr r="0" g="0" b="0"/>
        </a:fillRef>
        <a:effectRef idx="0">
          <a:scrgbClr r="0" g="0" b="0"/>
        </a:effectRef>
        <a:fontRef idx="minor"/>
      </dsp:style>
    </dsp:sp>
    <dsp:sp modelId="{40DB47FB-614B-4E73-A61E-1E98D2846F47}">
      <dsp:nvSpPr>
        <dsp:cNvPr id="0" name=""/>
        <dsp:cNvSpPr/>
      </dsp:nvSpPr>
      <dsp:spPr>
        <a:xfrm>
          <a:off x="438538" y="3944020"/>
          <a:ext cx="798121" cy="797341"/>
        </a:xfrm>
        <a:prstGeom prst="rect">
          <a:avLst/>
        </a:prstGeom>
        <a:blipFill>
          <a:blip xmlns:r="http://schemas.openxmlformats.org/officeDocument/2006/relationships" r:embed="rId4"/>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E98E83-2805-42C5-953D-D8C453B086CB}">
      <dsp:nvSpPr>
        <dsp:cNvPr id="0" name=""/>
        <dsp:cNvSpPr/>
      </dsp:nvSpPr>
      <dsp:spPr>
        <a:xfrm>
          <a:off x="1675197" y="3617835"/>
          <a:ext cx="4348695" cy="1451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578" tIns="153578" rIns="153578" bIns="153578" numCol="1" spcCol="1270" anchor="ctr" anchorCtr="0">
          <a:noAutofit/>
        </a:bodyPr>
        <a:lstStyle/>
        <a:p>
          <a:pPr marL="0" lvl="0" indent="0" algn="l" defTabSz="800100">
            <a:lnSpc>
              <a:spcPct val="100000"/>
            </a:lnSpc>
            <a:spcBef>
              <a:spcPct val="0"/>
            </a:spcBef>
            <a:spcAft>
              <a:spcPct val="35000"/>
            </a:spcAft>
            <a:buNone/>
          </a:pPr>
          <a:r>
            <a:rPr lang="it-IT" sz="1800" kern="1200">
              <a:solidFill>
                <a:schemeClr val="bg1"/>
              </a:solidFill>
              <a:latin typeface="Poppins" panose="00000500000000000000" pitchFamily="2" charset="0"/>
              <a:cs typeface="Poppins" panose="00000500000000000000" pitchFamily="2" charset="0"/>
            </a:rPr>
            <a:t>Elaborates signals through microcontrollers</a:t>
          </a:r>
          <a:endParaRPr lang="en-US" sz="1800" kern="1200">
            <a:solidFill>
              <a:schemeClr val="bg1"/>
            </a:solidFill>
            <a:latin typeface="Poppins" panose="00000500000000000000" pitchFamily="2" charset="0"/>
            <a:cs typeface="Poppins" panose="00000500000000000000" pitchFamily="2" charset="0"/>
          </a:endParaRPr>
        </a:p>
      </dsp:txBody>
      <dsp:txXfrm>
        <a:off x="1675197" y="3617835"/>
        <a:ext cx="4348695" cy="1451129"/>
      </dsp:txXfrm>
    </dsp:sp>
    <dsp:sp modelId="{D6AE595D-0065-414D-A9FB-ADDCA5314AD3}">
      <dsp:nvSpPr>
        <dsp:cNvPr id="0" name=""/>
        <dsp:cNvSpPr/>
      </dsp:nvSpPr>
      <dsp:spPr>
        <a:xfrm>
          <a:off x="0" y="5420753"/>
          <a:ext cx="6705600" cy="1449712"/>
        </a:xfrm>
        <a:prstGeom prst="roundRect">
          <a:avLst>
            <a:gd name="adj" fmla="val 10000"/>
          </a:avLst>
        </a:prstGeom>
        <a:solidFill>
          <a:srgbClr val="004AAD"/>
        </a:solidFill>
        <a:ln>
          <a:solidFill>
            <a:srgbClr val="BBD7DA"/>
          </a:solidFill>
        </a:ln>
        <a:effectLst/>
      </dsp:spPr>
      <dsp:style>
        <a:lnRef idx="0">
          <a:scrgbClr r="0" g="0" b="0"/>
        </a:lnRef>
        <a:fillRef idx="1">
          <a:scrgbClr r="0" g="0" b="0"/>
        </a:fillRef>
        <a:effectRef idx="0">
          <a:scrgbClr r="0" g="0" b="0"/>
        </a:effectRef>
        <a:fontRef idx="minor"/>
      </dsp:style>
    </dsp:sp>
    <dsp:sp modelId="{604516ED-DD90-442F-94C1-CC99C46A37EB}">
      <dsp:nvSpPr>
        <dsp:cNvPr id="0" name=""/>
        <dsp:cNvSpPr/>
      </dsp:nvSpPr>
      <dsp:spPr>
        <a:xfrm>
          <a:off x="438538" y="5746939"/>
          <a:ext cx="798121" cy="7973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A556E9-EB37-45CA-81DA-1B5D2FFA3BCD}">
      <dsp:nvSpPr>
        <dsp:cNvPr id="0" name=""/>
        <dsp:cNvSpPr/>
      </dsp:nvSpPr>
      <dsp:spPr>
        <a:xfrm>
          <a:off x="1675197" y="5420405"/>
          <a:ext cx="4348695" cy="1451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578" tIns="153578" rIns="153578" bIns="153578" numCol="1" spcCol="1270" anchor="ctr" anchorCtr="0">
          <a:noAutofit/>
        </a:bodyPr>
        <a:lstStyle/>
        <a:p>
          <a:pPr marL="0" lvl="0" indent="0" algn="l" defTabSz="800100">
            <a:lnSpc>
              <a:spcPct val="100000"/>
            </a:lnSpc>
            <a:spcBef>
              <a:spcPct val="0"/>
            </a:spcBef>
            <a:spcAft>
              <a:spcPct val="35000"/>
            </a:spcAft>
            <a:buNone/>
          </a:pPr>
          <a:r>
            <a:rPr lang="it-IT" sz="1800" kern="1200">
              <a:solidFill>
                <a:schemeClr val="bg1"/>
              </a:solidFill>
              <a:latin typeface="Poppins" panose="00000500000000000000" pitchFamily="2" charset="0"/>
              <a:cs typeface="Poppins" panose="00000500000000000000" pitchFamily="2" charset="0"/>
            </a:rPr>
            <a:t>Mapping between artificial signals into natural sensory signals</a:t>
          </a:r>
          <a:endParaRPr lang="en-US" sz="1800" kern="1200">
            <a:solidFill>
              <a:schemeClr val="bg1"/>
            </a:solidFill>
            <a:latin typeface="Poppins" panose="00000500000000000000" pitchFamily="2" charset="0"/>
            <a:cs typeface="Poppins" panose="00000500000000000000" pitchFamily="2" charset="0"/>
          </a:endParaRPr>
        </a:p>
      </dsp:txBody>
      <dsp:txXfrm>
        <a:off x="1675197" y="5420405"/>
        <a:ext cx="4348695" cy="1451129"/>
      </dsp:txXfrm>
    </dsp:sp>
    <dsp:sp modelId="{8AE45E2B-A115-4249-B83A-3809CB662954}">
      <dsp:nvSpPr>
        <dsp:cNvPr id="0" name=""/>
        <dsp:cNvSpPr/>
      </dsp:nvSpPr>
      <dsp:spPr>
        <a:xfrm>
          <a:off x="0" y="7223672"/>
          <a:ext cx="6705600" cy="1449712"/>
        </a:xfrm>
        <a:prstGeom prst="roundRect">
          <a:avLst>
            <a:gd name="adj" fmla="val 10000"/>
          </a:avLst>
        </a:prstGeom>
        <a:solidFill>
          <a:srgbClr val="004AAD"/>
        </a:solidFill>
        <a:ln>
          <a:noFill/>
        </a:ln>
        <a:effectLst/>
      </dsp:spPr>
      <dsp:style>
        <a:lnRef idx="0">
          <a:scrgbClr r="0" g="0" b="0"/>
        </a:lnRef>
        <a:fillRef idx="1">
          <a:scrgbClr r="0" g="0" b="0"/>
        </a:fillRef>
        <a:effectRef idx="0">
          <a:scrgbClr r="0" g="0" b="0"/>
        </a:effectRef>
        <a:fontRef idx="minor"/>
      </dsp:style>
    </dsp:sp>
    <dsp:sp modelId="{97E22D94-A0A7-404C-9111-EAB8B1F5D5CC}">
      <dsp:nvSpPr>
        <dsp:cNvPr id="0" name=""/>
        <dsp:cNvSpPr/>
      </dsp:nvSpPr>
      <dsp:spPr>
        <a:xfrm>
          <a:off x="438538" y="7549857"/>
          <a:ext cx="798121" cy="7973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A16A1C-C400-4E47-8602-B7D20B381C8B}">
      <dsp:nvSpPr>
        <dsp:cNvPr id="0" name=""/>
        <dsp:cNvSpPr/>
      </dsp:nvSpPr>
      <dsp:spPr>
        <a:xfrm>
          <a:off x="1675197" y="7235670"/>
          <a:ext cx="4348695" cy="1451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578" tIns="153578" rIns="153578" bIns="153578" numCol="1" spcCol="1270" anchor="ctr" anchorCtr="0">
          <a:noAutofit/>
        </a:bodyPr>
        <a:lstStyle/>
        <a:p>
          <a:pPr marL="0" lvl="0" indent="0" algn="l" defTabSz="800100">
            <a:lnSpc>
              <a:spcPct val="100000"/>
            </a:lnSpc>
            <a:spcBef>
              <a:spcPct val="0"/>
            </a:spcBef>
            <a:spcAft>
              <a:spcPct val="35000"/>
            </a:spcAft>
            <a:buNone/>
          </a:pPr>
          <a:r>
            <a:rPr lang="it-IT" sz="1800" kern="1200">
              <a:solidFill>
                <a:schemeClr val="bg1"/>
              </a:solidFill>
              <a:latin typeface="Poppins" panose="00000500000000000000" pitchFamily="2" charset="0"/>
              <a:cs typeface="Poppins" panose="00000500000000000000" pitchFamily="2" charset="0"/>
            </a:rPr>
            <a:t>Sends signal back to the brain (through electrodes)</a:t>
          </a:r>
          <a:endParaRPr lang="en-US" sz="1800" kern="1200">
            <a:solidFill>
              <a:schemeClr val="bg1"/>
            </a:solidFill>
            <a:latin typeface="Poppins" panose="00000500000000000000" pitchFamily="2" charset="0"/>
            <a:cs typeface="Poppins" panose="00000500000000000000" pitchFamily="2" charset="0"/>
          </a:endParaRPr>
        </a:p>
      </dsp:txBody>
      <dsp:txXfrm>
        <a:off x="1675197" y="7235670"/>
        <a:ext cx="4348695" cy="1451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4C0A8-3648-4F57-9D0B-22ACBC86135C}">
      <dsp:nvSpPr>
        <dsp:cNvPr id="0" name=""/>
        <dsp:cNvSpPr/>
      </dsp:nvSpPr>
      <dsp:spPr>
        <a:xfrm>
          <a:off x="0" y="6786"/>
          <a:ext cx="7349537" cy="1445537"/>
        </a:xfrm>
        <a:prstGeom prst="roundRect">
          <a:avLst>
            <a:gd name="adj" fmla="val 10000"/>
          </a:avLst>
        </a:prstGeom>
        <a:solidFill>
          <a:srgbClr val="004AAD"/>
        </a:solidFill>
        <a:ln>
          <a:noFill/>
        </a:ln>
        <a:effectLst/>
      </dsp:spPr>
      <dsp:style>
        <a:lnRef idx="0">
          <a:scrgbClr r="0" g="0" b="0"/>
        </a:lnRef>
        <a:fillRef idx="1">
          <a:scrgbClr r="0" g="0" b="0"/>
        </a:fillRef>
        <a:effectRef idx="0">
          <a:scrgbClr r="0" g="0" b="0"/>
        </a:effectRef>
        <a:fontRef idx="minor"/>
      </dsp:style>
    </dsp:sp>
    <dsp:sp modelId="{D4134EB7-B3A3-4AC7-8D1D-A88E9DB5106D}">
      <dsp:nvSpPr>
        <dsp:cNvPr id="0" name=""/>
        <dsp:cNvSpPr/>
      </dsp:nvSpPr>
      <dsp:spPr>
        <a:xfrm>
          <a:off x="437275" y="332032"/>
          <a:ext cx="795045" cy="795045"/>
        </a:xfrm>
        <a:prstGeom prst="rect">
          <a:avLst/>
        </a:prstGeom>
        <a:solidFill>
          <a:srgbClr val="004AAD"/>
        </a:solidFill>
        <a:ln w="25400" cap="flat" cmpd="sng" algn="ctr">
          <a:solidFill>
            <a:srgbClr val="004AAD"/>
          </a:solidFill>
          <a:prstDash val="solid"/>
        </a:ln>
        <a:effectLst/>
      </dsp:spPr>
      <dsp:style>
        <a:lnRef idx="2">
          <a:scrgbClr r="0" g="0" b="0"/>
        </a:lnRef>
        <a:fillRef idx="1">
          <a:scrgbClr r="0" g="0" b="0"/>
        </a:fillRef>
        <a:effectRef idx="0">
          <a:scrgbClr r="0" g="0" b="0"/>
        </a:effectRef>
        <a:fontRef idx="minor">
          <a:schemeClr val="lt1"/>
        </a:fontRef>
      </dsp:style>
    </dsp:sp>
    <dsp:sp modelId="{5847254F-3616-4C61-BEAB-ADC6F7C38A82}">
      <dsp:nvSpPr>
        <dsp:cNvPr id="0" name=""/>
        <dsp:cNvSpPr/>
      </dsp:nvSpPr>
      <dsp:spPr>
        <a:xfrm>
          <a:off x="1669596" y="6786"/>
          <a:ext cx="5679940" cy="144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86" tIns="152986" rIns="152986" bIns="152986" numCol="1" spcCol="1270" anchor="ctr" anchorCtr="0">
          <a:noAutofit/>
        </a:bodyPr>
        <a:lstStyle/>
        <a:p>
          <a:pPr marL="0" lvl="0" indent="0" algn="l" defTabSz="889000">
            <a:lnSpc>
              <a:spcPct val="100000"/>
            </a:lnSpc>
            <a:spcBef>
              <a:spcPct val="0"/>
            </a:spcBef>
            <a:spcAft>
              <a:spcPct val="35000"/>
            </a:spcAft>
            <a:buNone/>
          </a:pPr>
          <a:r>
            <a:rPr lang="en-US" sz="2000" kern="1200">
              <a:solidFill>
                <a:prstClr val="white"/>
              </a:solidFill>
              <a:latin typeface="Poppins"/>
              <a:ea typeface="+mn-ea"/>
              <a:cs typeface="Poppins"/>
            </a:rPr>
            <a:t> No sensing information </a:t>
          </a:r>
        </a:p>
      </dsp:txBody>
      <dsp:txXfrm>
        <a:off x="1669596" y="6786"/>
        <a:ext cx="5679940" cy="1445537"/>
      </dsp:txXfrm>
    </dsp:sp>
    <dsp:sp modelId="{08F3C1F6-24C2-47E6-A869-6D081D92EB6F}">
      <dsp:nvSpPr>
        <dsp:cNvPr id="0" name=""/>
        <dsp:cNvSpPr/>
      </dsp:nvSpPr>
      <dsp:spPr>
        <a:xfrm>
          <a:off x="0" y="1690794"/>
          <a:ext cx="7349537" cy="1445537"/>
        </a:xfrm>
        <a:prstGeom prst="roundRect">
          <a:avLst>
            <a:gd name="adj" fmla="val 10000"/>
          </a:avLst>
        </a:prstGeom>
        <a:solidFill>
          <a:srgbClr val="004AAD"/>
        </a:solidFill>
        <a:ln>
          <a:noFill/>
        </a:ln>
        <a:effectLst/>
      </dsp:spPr>
      <dsp:style>
        <a:lnRef idx="0">
          <a:scrgbClr r="0" g="0" b="0"/>
        </a:lnRef>
        <a:fillRef idx="1">
          <a:scrgbClr r="0" g="0" b="0"/>
        </a:fillRef>
        <a:effectRef idx="0">
          <a:scrgbClr r="0" g="0" b="0"/>
        </a:effectRef>
        <a:fontRef idx="minor"/>
      </dsp:style>
    </dsp:sp>
    <dsp:sp modelId="{A4C08A21-4561-4C98-BDED-BDCF7A73CD5B}">
      <dsp:nvSpPr>
        <dsp:cNvPr id="0" name=""/>
        <dsp:cNvSpPr/>
      </dsp:nvSpPr>
      <dsp:spPr>
        <a:xfrm>
          <a:off x="437275" y="2138954"/>
          <a:ext cx="795045" cy="795045"/>
        </a:xfrm>
        <a:prstGeom prst="rect">
          <a:avLst/>
        </a:prstGeom>
        <a:solidFill>
          <a:srgbClr val="004AAD"/>
        </a:solidFill>
        <a:ln w="25400" cap="flat" cmpd="sng" algn="ctr">
          <a:solidFill>
            <a:srgbClr val="004AAD"/>
          </a:solidFill>
          <a:prstDash val="solid"/>
        </a:ln>
        <a:effectLst/>
      </dsp:spPr>
      <dsp:style>
        <a:lnRef idx="2">
          <a:scrgbClr r="0" g="0" b="0"/>
        </a:lnRef>
        <a:fillRef idx="1">
          <a:scrgbClr r="0" g="0" b="0"/>
        </a:fillRef>
        <a:effectRef idx="0">
          <a:scrgbClr r="0" g="0" b="0"/>
        </a:effectRef>
        <a:fontRef idx="minor">
          <a:schemeClr val="lt1"/>
        </a:fontRef>
      </dsp:style>
    </dsp:sp>
    <dsp:sp modelId="{6CD417D0-D32A-4186-A009-3404778FA006}">
      <dsp:nvSpPr>
        <dsp:cNvPr id="0" name=""/>
        <dsp:cNvSpPr/>
      </dsp:nvSpPr>
      <dsp:spPr>
        <a:xfrm>
          <a:off x="1612512" y="1726976"/>
          <a:ext cx="5679940" cy="144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86" tIns="152986" rIns="152986" bIns="152986"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Poppins"/>
              <a:cs typeface="Poppins"/>
            </a:rPr>
            <a:t> No knee joint position awareness</a:t>
          </a:r>
          <a:endParaRPr lang="it-IT" sz="2000" kern="1200">
            <a:solidFill>
              <a:prstClr val="white"/>
            </a:solidFill>
            <a:latin typeface="Poppins"/>
            <a:ea typeface="+mn-ea"/>
            <a:cs typeface="Poppins"/>
          </a:endParaRPr>
        </a:p>
      </dsp:txBody>
      <dsp:txXfrm>
        <a:off x="1612512" y="1726976"/>
        <a:ext cx="5679940" cy="1445537"/>
      </dsp:txXfrm>
    </dsp:sp>
    <dsp:sp modelId="{903DBF60-8636-473E-91A6-0A33A9A6BCB2}">
      <dsp:nvSpPr>
        <dsp:cNvPr id="0" name=""/>
        <dsp:cNvSpPr/>
      </dsp:nvSpPr>
      <dsp:spPr>
        <a:xfrm>
          <a:off x="0" y="3668651"/>
          <a:ext cx="7349537" cy="1445537"/>
        </a:xfrm>
        <a:prstGeom prst="roundRect">
          <a:avLst>
            <a:gd name="adj" fmla="val 10000"/>
          </a:avLst>
        </a:prstGeom>
        <a:solidFill>
          <a:srgbClr val="004AAD"/>
        </a:solidFill>
        <a:ln>
          <a:noFill/>
        </a:ln>
        <a:effectLst/>
      </dsp:spPr>
      <dsp:style>
        <a:lnRef idx="0">
          <a:scrgbClr r="0" g="0" b="0"/>
        </a:lnRef>
        <a:fillRef idx="1">
          <a:scrgbClr r="0" g="0" b="0"/>
        </a:fillRef>
        <a:effectRef idx="0">
          <a:scrgbClr r="0" g="0" b="0"/>
        </a:effectRef>
        <a:fontRef idx="minor"/>
      </dsp:style>
    </dsp:sp>
    <dsp:sp modelId="{40DB47FB-614B-4E73-A61E-1E98D2846F47}">
      <dsp:nvSpPr>
        <dsp:cNvPr id="0" name=""/>
        <dsp:cNvSpPr/>
      </dsp:nvSpPr>
      <dsp:spPr>
        <a:xfrm>
          <a:off x="437275" y="3945877"/>
          <a:ext cx="795045" cy="795045"/>
        </a:xfrm>
        <a:prstGeom prst="rect">
          <a:avLst/>
        </a:prstGeom>
        <a:solidFill>
          <a:srgbClr val="004AAD"/>
        </a:solidFill>
        <a:ln w="25400" cap="flat" cmpd="sng" algn="ctr">
          <a:solidFill>
            <a:srgbClr val="004AAD"/>
          </a:solidFill>
          <a:prstDash val="solid"/>
        </a:ln>
        <a:effectLst/>
      </dsp:spPr>
      <dsp:style>
        <a:lnRef idx="2">
          <a:scrgbClr r="0" g="0" b="0"/>
        </a:lnRef>
        <a:fillRef idx="1">
          <a:scrgbClr r="0" g="0" b="0"/>
        </a:fillRef>
        <a:effectRef idx="0">
          <a:scrgbClr r="0" g="0" b="0"/>
        </a:effectRef>
        <a:fontRef idx="minor">
          <a:schemeClr val="lt1"/>
        </a:fontRef>
      </dsp:style>
    </dsp:sp>
    <dsp:sp modelId="{7EE98E83-2805-42C5-953D-D8C453B086CB}">
      <dsp:nvSpPr>
        <dsp:cNvPr id="0" name=""/>
        <dsp:cNvSpPr/>
      </dsp:nvSpPr>
      <dsp:spPr>
        <a:xfrm>
          <a:off x="1669596" y="3620631"/>
          <a:ext cx="5679940" cy="144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86" tIns="152986" rIns="152986" bIns="152986" numCol="1" spcCol="1270" anchor="ctr" anchorCtr="0">
          <a:noAutofit/>
        </a:bodyPr>
        <a:lstStyle/>
        <a:p>
          <a:pPr marL="0" lvl="0" indent="0" algn="l" defTabSz="889000">
            <a:lnSpc>
              <a:spcPct val="100000"/>
            </a:lnSpc>
            <a:spcBef>
              <a:spcPct val="0"/>
            </a:spcBef>
            <a:spcAft>
              <a:spcPct val="35000"/>
            </a:spcAft>
            <a:buNone/>
          </a:pPr>
          <a:r>
            <a:rPr lang="en-US" sz="2000" kern="1200">
              <a:solidFill>
                <a:prstClr val="white"/>
              </a:solidFill>
              <a:latin typeface="Poppins"/>
              <a:ea typeface="+mn-ea"/>
              <a:cs typeface="Poppins"/>
            </a:rPr>
            <a:t>Acoustic or visual sensing </a:t>
          </a:r>
          <a:endParaRPr lang="it-IT" sz="2000" kern="1200">
            <a:solidFill>
              <a:schemeClr val="bg1"/>
            </a:solidFill>
            <a:latin typeface="Poppins"/>
            <a:cs typeface="Poppins"/>
          </a:endParaRPr>
        </a:p>
      </dsp:txBody>
      <dsp:txXfrm>
        <a:off x="1669596" y="3620631"/>
        <a:ext cx="5679940" cy="1445537"/>
      </dsp:txXfrm>
    </dsp:sp>
    <dsp:sp modelId="{D6AE595D-0065-414D-A9FB-ADDCA5314AD3}">
      <dsp:nvSpPr>
        <dsp:cNvPr id="0" name=""/>
        <dsp:cNvSpPr/>
      </dsp:nvSpPr>
      <dsp:spPr>
        <a:xfrm>
          <a:off x="0" y="5481847"/>
          <a:ext cx="7349537" cy="1445537"/>
        </a:xfrm>
        <a:prstGeom prst="roundRect">
          <a:avLst>
            <a:gd name="adj" fmla="val 10000"/>
          </a:avLst>
        </a:prstGeom>
        <a:solidFill>
          <a:srgbClr val="004AAD"/>
        </a:solidFill>
        <a:ln>
          <a:solidFill>
            <a:srgbClr val="004AAD"/>
          </a:solidFill>
        </a:ln>
        <a:effectLst/>
      </dsp:spPr>
      <dsp:style>
        <a:lnRef idx="0">
          <a:scrgbClr r="0" g="0" b="0"/>
        </a:lnRef>
        <a:fillRef idx="1">
          <a:scrgbClr r="0" g="0" b="0"/>
        </a:fillRef>
        <a:effectRef idx="0">
          <a:scrgbClr r="0" g="0" b="0"/>
        </a:effectRef>
        <a:fontRef idx="minor"/>
      </dsp:style>
    </dsp:sp>
    <dsp:sp modelId="{604516ED-DD90-442F-94C1-CC99C46A37EB}">
      <dsp:nvSpPr>
        <dsp:cNvPr id="0" name=""/>
        <dsp:cNvSpPr/>
      </dsp:nvSpPr>
      <dsp:spPr>
        <a:xfrm>
          <a:off x="437275" y="5752799"/>
          <a:ext cx="795045" cy="795045"/>
        </a:xfrm>
        <a:prstGeom prst="rect">
          <a:avLst/>
        </a:prstGeom>
        <a:solidFill>
          <a:srgbClr val="004AAD"/>
        </a:solidFill>
        <a:ln w="25400" cap="flat" cmpd="sng" algn="ctr">
          <a:solidFill>
            <a:srgbClr val="004AAD"/>
          </a:solidFill>
          <a:prstDash val="solid"/>
        </a:ln>
        <a:effectLst/>
      </dsp:spPr>
      <dsp:style>
        <a:lnRef idx="2">
          <a:scrgbClr r="0" g="0" b="0"/>
        </a:lnRef>
        <a:fillRef idx="1">
          <a:scrgbClr r="0" g="0" b="0"/>
        </a:fillRef>
        <a:effectRef idx="0">
          <a:scrgbClr r="0" g="0" b="0"/>
        </a:effectRef>
        <a:fontRef idx="minor">
          <a:schemeClr val="lt1"/>
        </a:fontRef>
      </dsp:style>
    </dsp:sp>
    <dsp:sp modelId="{A0A556E9-EB37-45CA-81DA-1B5D2FFA3BCD}">
      <dsp:nvSpPr>
        <dsp:cNvPr id="0" name=""/>
        <dsp:cNvSpPr/>
      </dsp:nvSpPr>
      <dsp:spPr>
        <a:xfrm>
          <a:off x="1669596" y="5427553"/>
          <a:ext cx="5679940" cy="144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86" tIns="152986" rIns="152986" bIns="152986" numCol="1" spcCol="1270" anchor="ctr" anchorCtr="0">
          <a:noAutofit/>
        </a:bodyPr>
        <a:lstStyle/>
        <a:p>
          <a:pPr marL="0" lvl="0" indent="0" algn="l" defTabSz="889000">
            <a:lnSpc>
              <a:spcPct val="100000"/>
            </a:lnSpc>
            <a:spcBef>
              <a:spcPct val="0"/>
            </a:spcBef>
            <a:spcAft>
              <a:spcPct val="35000"/>
            </a:spcAft>
            <a:buNone/>
          </a:pPr>
          <a:r>
            <a:rPr lang="en-US" sz="2000" kern="1200">
              <a:solidFill>
                <a:prstClr val="white"/>
              </a:solidFill>
              <a:latin typeface="Poppins"/>
              <a:ea typeface="+mn-ea"/>
              <a:cs typeface="Poppins"/>
            </a:rPr>
            <a:t>Motorization system</a:t>
          </a:r>
        </a:p>
      </dsp:txBody>
      <dsp:txXfrm>
        <a:off x="1669596" y="5427553"/>
        <a:ext cx="5679940" cy="1445537"/>
      </dsp:txXfrm>
    </dsp:sp>
    <dsp:sp modelId="{8AE45E2B-A115-4249-B83A-3809CB662954}">
      <dsp:nvSpPr>
        <dsp:cNvPr id="0" name=""/>
        <dsp:cNvSpPr/>
      </dsp:nvSpPr>
      <dsp:spPr>
        <a:xfrm>
          <a:off x="0" y="7234475"/>
          <a:ext cx="7349537" cy="1445537"/>
        </a:xfrm>
        <a:prstGeom prst="roundRect">
          <a:avLst>
            <a:gd name="adj" fmla="val 10000"/>
          </a:avLst>
        </a:prstGeom>
        <a:solidFill>
          <a:srgbClr val="004AAD"/>
        </a:solidFill>
        <a:ln>
          <a:noFill/>
        </a:ln>
        <a:effectLst/>
      </dsp:spPr>
      <dsp:style>
        <a:lnRef idx="0">
          <a:scrgbClr r="0" g="0" b="0"/>
        </a:lnRef>
        <a:fillRef idx="1">
          <a:scrgbClr r="0" g="0" b="0"/>
        </a:fillRef>
        <a:effectRef idx="0">
          <a:scrgbClr r="0" g="0" b="0"/>
        </a:effectRef>
        <a:fontRef idx="minor"/>
      </dsp:style>
    </dsp:sp>
    <dsp:sp modelId="{97E22D94-A0A7-404C-9111-EAB8B1F5D5CC}">
      <dsp:nvSpPr>
        <dsp:cNvPr id="0" name=""/>
        <dsp:cNvSpPr/>
      </dsp:nvSpPr>
      <dsp:spPr>
        <a:xfrm>
          <a:off x="437275" y="7559721"/>
          <a:ext cx="795045" cy="795045"/>
        </a:xfrm>
        <a:prstGeom prst="rect">
          <a:avLst/>
        </a:prstGeom>
        <a:solidFill>
          <a:srgbClr val="004AAD"/>
        </a:solidFill>
        <a:ln w="25400" cap="flat" cmpd="sng" algn="ctr">
          <a:solidFill>
            <a:srgbClr val="004AAD"/>
          </a:solidFill>
          <a:prstDash val="solid"/>
        </a:ln>
        <a:effectLst/>
      </dsp:spPr>
      <dsp:style>
        <a:lnRef idx="2">
          <a:scrgbClr r="0" g="0" b="0"/>
        </a:lnRef>
        <a:fillRef idx="1">
          <a:scrgbClr r="0" g="0" b="0"/>
        </a:fillRef>
        <a:effectRef idx="0">
          <a:scrgbClr r="0" g="0" b="0"/>
        </a:effectRef>
        <a:fontRef idx="minor">
          <a:schemeClr val="lt1"/>
        </a:fontRef>
      </dsp:style>
    </dsp:sp>
    <dsp:sp modelId="{A7A16A1C-C400-4E47-8602-B7D20B381C8B}">
      <dsp:nvSpPr>
        <dsp:cNvPr id="0" name=""/>
        <dsp:cNvSpPr/>
      </dsp:nvSpPr>
      <dsp:spPr>
        <a:xfrm>
          <a:off x="1669596" y="7234475"/>
          <a:ext cx="5679940" cy="1445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986" tIns="152986" rIns="152986" bIns="152986" numCol="1" spcCol="1270" anchor="ctr" anchorCtr="0">
          <a:noAutofit/>
        </a:bodyPr>
        <a:lstStyle/>
        <a:p>
          <a:pPr marL="0" lvl="0" indent="0" algn="l" defTabSz="889000">
            <a:lnSpc>
              <a:spcPct val="100000"/>
            </a:lnSpc>
            <a:spcBef>
              <a:spcPct val="0"/>
            </a:spcBef>
            <a:spcAft>
              <a:spcPct val="35000"/>
            </a:spcAft>
            <a:buNone/>
          </a:pPr>
          <a:r>
            <a:rPr lang="en-US" sz="2000" kern="1200">
              <a:solidFill>
                <a:prstClr val="white"/>
              </a:solidFill>
              <a:latin typeface="Poppins"/>
              <a:ea typeface="+mn-ea"/>
              <a:cs typeface="Poppins"/>
            </a:rPr>
            <a:t>Discrete information</a:t>
          </a:r>
        </a:p>
      </dsp:txBody>
      <dsp:txXfrm>
        <a:off x="1669596" y="7234475"/>
        <a:ext cx="5679940" cy="1445537"/>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78B8B-9517-43F6-807D-E8BDF3543344}" type="datetimeFigureOut">
              <a:t>12/18/2024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EFDC2-F32B-4133-9D66-91033CD67453}" type="slidenum">
              <a:t>‹#›</a:t>
            </a:fld>
            <a:endParaRPr lang="it-IT"/>
          </a:p>
        </p:txBody>
      </p:sp>
    </p:spTree>
    <p:extLst>
      <p:ext uri="{BB962C8B-B14F-4D97-AF65-F5344CB8AC3E}">
        <p14:creationId xmlns:p14="http://schemas.microsoft.com/office/powerpoint/2010/main" val="45450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 everyone</a:t>
            </a:r>
          </a:p>
          <a:p>
            <a:r>
              <a:rPr lang="en-US"/>
              <a:t>We’re group 9 formed by Alberto, Fabio and Andrea, and myself Ami.</a:t>
            </a:r>
          </a:p>
          <a:p>
            <a:r>
              <a:rPr lang="en-US"/>
              <a:t>And we will address the topic of Sensing of Lower Limb Prostheses.</a:t>
            </a:r>
          </a:p>
        </p:txBody>
      </p:sp>
      <p:sp>
        <p:nvSpPr>
          <p:cNvPr id="4" name="Slide Number Placeholder 3"/>
          <p:cNvSpPr>
            <a:spLocks noGrp="1"/>
          </p:cNvSpPr>
          <p:nvPr>
            <p:ph type="sldNum" sz="quarter" idx="5"/>
          </p:nvPr>
        </p:nvSpPr>
        <p:spPr/>
        <p:txBody>
          <a:bodyPr/>
          <a:lstStyle/>
          <a:p>
            <a:fld id="{778EFDC2-F32B-4133-9D66-91033CD67453}" type="slidenum">
              <a:rPr lang="en-US" smtClean="0"/>
              <a:t>1</a:t>
            </a:fld>
            <a:endParaRPr lang="en-US"/>
          </a:p>
        </p:txBody>
      </p:sp>
    </p:spTree>
    <p:extLst>
      <p:ext uri="{BB962C8B-B14F-4D97-AF65-F5344CB8AC3E}">
        <p14:creationId xmlns:p14="http://schemas.microsoft.com/office/powerpoint/2010/main" val="284111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SN based on size and conduction velocities</a:t>
            </a:r>
          </a:p>
        </p:txBody>
      </p:sp>
      <p:sp>
        <p:nvSpPr>
          <p:cNvPr id="4" name="Segnaposto numero diapositiva 3"/>
          <p:cNvSpPr>
            <a:spLocks noGrp="1"/>
          </p:cNvSpPr>
          <p:nvPr>
            <p:ph type="sldNum" sz="quarter" idx="5"/>
          </p:nvPr>
        </p:nvSpPr>
        <p:spPr/>
        <p:txBody>
          <a:bodyPr/>
          <a:lstStyle/>
          <a:p>
            <a:fld id="{778EFDC2-F32B-4133-9D66-91033CD67453}" type="slidenum">
              <a:t>10</a:t>
            </a:fld>
            <a:endParaRPr lang="it-IT"/>
          </a:p>
        </p:txBody>
      </p:sp>
    </p:spTree>
    <p:extLst>
      <p:ext uri="{BB962C8B-B14F-4D97-AF65-F5344CB8AC3E}">
        <p14:creationId xmlns:p14="http://schemas.microsoft.com/office/powerpoint/2010/main" val="1321317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 LTMRs are the ones of our interest and they can be divided in slow adapting, intermediate adapting and fast adapting.</a:t>
            </a:r>
          </a:p>
          <a:p>
            <a:r>
              <a:rPr lang="en-US">
                <a:ea typeface="Calibri"/>
                <a:cs typeface="Calibri"/>
              </a:rPr>
              <a:t>The more important are the first ones and the last ones in </a:t>
            </a:r>
            <a:r>
              <a:rPr lang="en-US" err="1">
                <a:ea typeface="Calibri"/>
                <a:cs typeface="Calibri"/>
              </a:rPr>
              <a:t>glaborous</a:t>
            </a:r>
            <a:r>
              <a:rPr lang="en-US">
                <a:ea typeface="Calibri"/>
                <a:cs typeface="Calibri"/>
              </a:rPr>
              <a:t> skin</a:t>
            </a:r>
          </a:p>
        </p:txBody>
      </p:sp>
      <p:sp>
        <p:nvSpPr>
          <p:cNvPr id="4" name="Segnaposto numero diapositiva 3"/>
          <p:cNvSpPr>
            <a:spLocks noGrp="1"/>
          </p:cNvSpPr>
          <p:nvPr>
            <p:ph type="sldNum" sz="quarter" idx="5"/>
          </p:nvPr>
        </p:nvSpPr>
        <p:spPr/>
        <p:txBody>
          <a:bodyPr/>
          <a:lstStyle/>
          <a:p>
            <a:fld id="{778EFDC2-F32B-4133-9D66-91033CD67453}" type="slidenum">
              <a:t>11</a:t>
            </a:fld>
            <a:endParaRPr lang="it-IT"/>
          </a:p>
        </p:txBody>
      </p:sp>
    </p:spTree>
    <p:extLst>
      <p:ext uri="{BB962C8B-B14F-4D97-AF65-F5344CB8AC3E}">
        <p14:creationId xmlns:p14="http://schemas.microsoft.com/office/powerpoint/2010/main" val="3338012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Slow adapting can be divided in 2 type: slow adapting of type 1 associated with mechanosensory ends organs called </a:t>
            </a:r>
            <a:r>
              <a:rPr lang="en-US" err="1">
                <a:ea typeface="Calibri"/>
                <a:cs typeface="Calibri"/>
              </a:rPr>
              <a:t>merkel</a:t>
            </a:r>
            <a:r>
              <a:rPr lang="en-US">
                <a:ea typeface="Calibri"/>
                <a:cs typeface="Calibri"/>
              </a:rPr>
              <a:t> cells. They are of type 1 because have small receptive fields and are close to the surface. They encode static or low frequency changes in tissue and are </a:t>
            </a:r>
            <a:r>
              <a:rPr lang="en-US" err="1">
                <a:ea typeface="Calibri"/>
                <a:cs typeface="Calibri"/>
              </a:rPr>
              <a:t>hilgly</a:t>
            </a:r>
            <a:r>
              <a:rPr lang="en-US">
                <a:ea typeface="Calibri"/>
                <a:cs typeface="Calibri"/>
              </a:rPr>
              <a:t> sensitive to stimulus position and velocity</a:t>
            </a:r>
          </a:p>
          <a:p>
            <a:endParaRPr lang="en-US">
              <a:ea typeface="Calibri"/>
              <a:cs typeface="Calibri"/>
            </a:endParaRPr>
          </a:p>
          <a:p>
            <a:r>
              <a:rPr lang="en-US">
                <a:ea typeface="Calibri"/>
                <a:cs typeface="Calibri"/>
              </a:rPr>
              <a:t>Mechanosensory ends organ</a:t>
            </a:r>
            <a:endParaRPr lang="en-US"/>
          </a:p>
        </p:txBody>
      </p:sp>
      <p:sp>
        <p:nvSpPr>
          <p:cNvPr id="4" name="Segnaposto numero diapositiva 3"/>
          <p:cNvSpPr>
            <a:spLocks noGrp="1"/>
          </p:cNvSpPr>
          <p:nvPr>
            <p:ph type="sldNum" sz="quarter" idx="5"/>
          </p:nvPr>
        </p:nvSpPr>
        <p:spPr/>
        <p:txBody>
          <a:bodyPr/>
          <a:lstStyle/>
          <a:p>
            <a:fld id="{778EFDC2-F32B-4133-9D66-91033CD67453}" type="slidenum">
              <a:rPr lang="it-IT"/>
              <a:t>12</a:t>
            </a:fld>
            <a:endParaRPr lang="it-IT"/>
          </a:p>
        </p:txBody>
      </p:sp>
    </p:spTree>
    <p:extLst>
      <p:ext uri="{BB962C8B-B14F-4D97-AF65-F5344CB8AC3E}">
        <p14:creationId xmlns:p14="http://schemas.microsoft.com/office/powerpoint/2010/main" val="140917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Slow adapting of type 2 are associated with </a:t>
            </a:r>
            <a:r>
              <a:rPr lang="en-US" err="1">
                <a:ea typeface="Calibri"/>
                <a:cs typeface="Calibri"/>
              </a:rPr>
              <a:t>ruffini</a:t>
            </a:r>
            <a:r>
              <a:rPr lang="en-US">
                <a:ea typeface="Calibri"/>
                <a:cs typeface="Calibri"/>
              </a:rPr>
              <a:t> endings and are of type 2 because they have larger receptive fields and are deeper in the skin and they encodes skin stretches. The connection with </a:t>
            </a:r>
            <a:r>
              <a:rPr lang="en-US" err="1">
                <a:ea typeface="Calibri"/>
                <a:cs typeface="Calibri"/>
              </a:rPr>
              <a:t>ruffini</a:t>
            </a:r>
            <a:r>
              <a:rPr lang="en-US">
                <a:ea typeface="Calibri"/>
                <a:cs typeface="Calibri"/>
              </a:rPr>
              <a:t> endings has been only postulate but never </a:t>
            </a:r>
            <a:r>
              <a:rPr lang="en-US" err="1">
                <a:ea typeface="Calibri"/>
                <a:cs typeface="Calibri"/>
              </a:rPr>
              <a:t>demostrated</a:t>
            </a:r>
            <a:endParaRPr lang="en-US">
              <a:ea typeface="Calibri"/>
              <a:cs typeface="Calibri"/>
            </a:endParaRPr>
          </a:p>
        </p:txBody>
      </p:sp>
      <p:sp>
        <p:nvSpPr>
          <p:cNvPr id="4" name="Segnaposto numero diapositiva 3"/>
          <p:cNvSpPr>
            <a:spLocks noGrp="1"/>
          </p:cNvSpPr>
          <p:nvPr>
            <p:ph type="sldNum" sz="quarter" idx="5"/>
          </p:nvPr>
        </p:nvSpPr>
        <p:spPr/>
        <p:txBody>
          <a:bodyPr/>
          <a:lstStyle/>
          <a:p>
            <a:fld id="{778EFDC2-F32B-4133-9D66-91033CD67453}" type="slidenum">
              <a:rPr lang="it-IT"/>
              <a:t>13</a:t>
            </a:fld>
            <a:endParaRPr lang="it-IT"/>
          </a:p>
        </p:txBody>
      </p:sp>
    </p:spTree>
    <p:extLst>
      <p:ext uri="{BB962C8B-B14F-4D97-AF65-F5344CB8AC3E}">
        <p14:creationId xmlns:p14="http://schemas.microsoft.com/office/powerpoint/2010/main" val="1572718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Fast adapting of type 1 are associated with </a:t>
            </a:r>
            <a:r>
              <a:rPr lang="en-US" err="1">
                <a:ea typeface="Calibri"/>
                <a:cs typeface="Calibri"/>
              </a:rPr>
              <a:t>meissner</a:t>
            </a:r>
            <a:r>
              <a:rPr lang="en-US">
                <a:ea typeface="Calibri"/>
                <a:cs typeface="Calibri"/>
              </a:rPr>
              <a:t> </a:t>
            </a:r>
            <a:r>
              <a:rPr lang="en-US" err="1">
                <a:ea typeface="Calibri"/>
                <a:cs typeface="Calibri"/>
              </a:rPr>
              <a:t>corpuscoles</a:t>
            </a:r>
            <a:r>
              <a:rPr lang="en-US">
                <a:ea typeface="Calibri"/>
                <a:cs typeface="Calibri"/>
              </a:rPr>
              <a:t> and fires at the initial and final contact, have a poorer spatial resolution </a:t>
            </a:r>
            <a:r>
              <a:rPr lang="en-US" err="1">
                <a:ea typeface="Calibri"/>
                <a:cs typeface="Calibri"/>
              </a:rPr>
              <a:t>wrt</a:t>
            </a:r>
            <a:r>
              <a:rPr lang="en-US">
                <a:ea typeface="Calibri"/>
                <a:cs typeface="Calibri"/>
              </a:rPr>
              <a:t> SA1, but are the most numerous</a:t>
            </a:r>
          </a:p>
        </p:txBody>
      </p:sp>
      <p:sp>
        <p:nvSpPr>
          <p:cNvPr id="4" name="Segnaposto numero diapositiva 3"/>
          <p:cNvSpPr>
            <a:spLocks noGrp="1"/>
          </p:cNvSpPr>
          <p:nvPr>
            <p:ph type="sldNum" sz="quarter" idx="5"/>
          </p:nvPr>
        </p:nvSpPr>
        <p:spPr/>
        <p:txBody>
          <a:bodyPr/>
          <a:lstStyle/>
          <a:p>
            <a:fld id="{778EFDC2-F32B-4133-9D66-91033CD67453}" type="slidenum">
              <a:rPr lang="it-IT"/>
              <a:t>14</a:t>
            </a:fld>
            <a:endParaRPr lang="it-IT"/>
          </a:p>
        </p:txBody>
      </p:sp>
    </p:spTree>
    <p:extLst>
      <p:ext uri="{BB962C8B-B14F-4D97-AF65-F5344CB8AC3E}">
        <p14:creationId xmlns:p14="http://schemas.microsoft.com/office/powerpoint/2010/main" val="457148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Fast adapting of type 2 are associated to </a:t>
            </a:r>
            <a:r>
              <a:rPr lang="en-US" err="1">
                <a:ea typeface="Calibri"/>
                <a:cs typeface="Calibri"/>
              </a:rPr>
              <a:t>pacinian</a:t>
            </a:r>
            <a:r>
              <a:rPr lang="en-US">
                <a:ea typeface="Calibri"/>
                <a:cs typeface="Calibri"/>
              </a:rPr>
              <a:t> </a:t>
            </a:r>
            <a:r>
              <a:rPr lang="en-US" err="1">
                <a:ea typeface="Calibri"/>
                <a:cs typeface="Calibri"/>
              </a:rPr>
              <a:t>corpuscoles</a:t>
            </a:r>
            <a:r>
              <a:rPr lang="en-US">
                <a:ea typeface="Calibri"/>
                <a:cs typeface="Calibri"/>
              </a:rPr>
              <a:t> and are extremely sensitive to high frequency vibration</a:t>
            </a:r>
          </a:p>
        </p:txBody>
      </p:sp>
      <p:sp>
        <p:nvSpPr>
          <p:cNvPr id="4" name="Segnaposto numero diapositiva 3"/>
          <p:cNvSpPr>
            <a:spLocks noGrp="1"/>
          </p:cNvSpPr>
          <p:nvPr>
            <p:ph type="sldNum" sz="quarter" idx="5"/>
          </p:nvPr>
        </p:nvSpPr>
        <p:spPr/>
        <p:txBody>
          <a:bodyPr/>
          <a:lstStyle/>
          <a:p>
            <a:fld id="{778EFDC2-F32B-4133-9D66-91033CD67453}" type="slidenum">
              <a:rPr lang="it-IT"/>
              <a:t>15</a:t>
            </a:fld>
            <a:endParaRPr lang="it-IT"/>
          </a:p>
        </p:txBody>
      </p:sp>
    </p:spTree>
    <p:extLst>
      <p:ext uri="{BB962C8B-B14F-4D97-AF65-F5344CB8AC3E}">
        <p14:creationId xmlns:p14="http://schemas.microsoft.com/office/powerpoint/2010/main" val="2628208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From skin receptors the signals are sent to the medulla thank to the first order neurons passing through the dorsal column, then a second order neuron transmit the signal to the thalamus and finally a third order neuron take the signal to the somatosensory cortex.</a:t>
            </a:r>
          </a:p>
          <a:p>
            <a:r>
              <a:rPr lang="en-US">
                <a:ea typeface="Calibri"/>
                <a:cs typeface="Calibri"/>
              </a:rPr>
              <a:t>There are 2 type of communication method: the rate code and the population code</a:t>
            </a:r>
          </a:p>
        </p:txBody>
      </p:sp>
      <p:sp>
        <p:nvSpPr>
          <p:cNvPr id="4" name="Segnaposto numero diapositiva 3"/>
          <p:cNvSpPr>
            <a:spLocks noGrp="1"/>
          </p:cNvSpPr>
          <p:nvPr>
            <p:ph type="sldNum" sz="quarter" idx="5"/>
          </p:nvPr>
        </p:nvSpPr>
        <p:spPr/>
        <p:txBody>
          <a:bodyPr/>
          <a:lstStyle/>
          <a:p>
            <a:fld id="{778EFDC2-F32B-4133-9D66-91033CD67453}" type="slidenum">
              <a:rPr lang="it-IT"/>
              <a:t>16</a:t>
            </a:fld>
            <a:endParaRPr lang="it-IT"/>
          </a:p>
        </p:txBody>
      </p:sp>
    </p:spTree>
    <p:extLst>
      <p:ext uri="{BB962C8B-B14F-4D97-AF65-F5344CB8AC3E}">
        <p14:creationId xmlns:p14="http://schemas.microsoft.com/office/powerpoint/2010/main" val="1595541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We have now seen how cutaneous receptors works and this can help  us creating a model of them that can be used to generate biomimetic signals</a:t>
            </a:r>
          </a:p>
        </p:txBody>
      </p:sp>
      <p:sp>
        <p:nvSpPr>
          <p:cNvPr id="4" name="Segnaposto numero diapositiva 3"/>
          <p:cNvSpPr>
            <a:spLocks noGrp="1"/>
          </p:cNvSpPr>
          <p:nvPr>
            <p:ph type="sldNum" sz="quarter" idx="5"/>
          </p:nvPr>
        </p:nvSpPr>
        <p:spPr/>
        <p:txBody>
          <a:bodyPr/>
          <a:lstStyle/>
          <a:p>
            <a:fld id="{778EFDC2-F32B-4133-9D66-91033CD67453}" type="slidenum">
              <a:rPr lang="it-IT"/>
              <a:t>17</a:t>
            </a:fld>
            <a:endParaRPr lang="it-IT"/>
          </a:p>
        </p:txBody>
      </p:sp>
    </p:spTree>
    <p:extLst>
      <p:ext uri="{BB962C8B-B14F-4D97-AF65-F5344CB8AC3E}">
        <p14:creationId xmlns:p14="http://schemas.microsoft.com/office/powerpoint/2010/main" val="16405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So let's focusing on modeling </a:t>
            </a:r>
          </a:p>
        </p:txBody>
      </p:sp>
      <p:sp>
        <p:nvSpPr>
          <p:cNvPr id="4" name="Segnaposto numero diapositiva 3"/>
          <p:cNvSpPr>
            <a:spLocks noGrp="1"/>
          </p:cNvSpPr>
          <p:nvPr>
            <p:ph type="sldNum" sz="quarter" idx="5"/>
          </p:nvPr>
        </p:nvSpPr>
        <p:spPr/>
        <p:txBody>
          <a:bodyPr/>
          <a:lstStyle/>
          <a:p>
            <a:fld id="{778EFDC2-F32B-4133-9D66-91033CD67453}" type="slidenum">
              <a:rPr lang="it-IT"/>
              <a:t>18</a:t>
            </a:fld>
            <a:endParaRPr lang="it-IT"/>
          </a:p>
        </p:txBody>
      </p:sp>
    </p:spTree>
    <p:extLst>
      <p:ext uri="{BB962C8B-B14F-4D97-AF65-F5344CB8AC3E}">
        <p14:creationId xmlns:p14="http://schemas.microsoft.com/office/powerpoint/2010/main" val="2391702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 foot sole is divided in some regions populated with afferents in different density, but the same type are at the same depth. Then there is a dynamic model and finally the firing models that generate spiking output for individual fibers of different afferent classes</a:t>
            </a:r>
            <a:endParaRPr lang="en-US"/>
          </a:p>
          <a:p>
            <a:endParaRPr lang="en-US"/>
          </a:p>
          <a:p>
            <a:r>
              <a:rPr lang="en-US"/>
              <a:t>mechanical model that computes the deformation of the skin </a:t>
            </a:r>
            <a:endParaRPr lang="it-IT">
              <a:ea typeface="Calibri"/>
              <a:cs typeface="Calibri"/>
            </a:endParaRPr>
          </a:p>
        </p:txBody>
      </p:sp>
      <p:sp>
        <p:nvSpPr>
          <p:cNvPr id="4" name="Segnaposto numero diapositiva 3"/>
          <p:cNvSpPr>
            <a:spLocks noGrp="1"/>
          </p:cNvSpPr>
          <p:nvPr>
            <p:ph type="sldNum" sz="quarter" idx="5"/>
          </p:nvPr>
        </p:nvSpPr>
        <p:spPr/>
        <p:txBody>
          <a:bodyPr/>
          <a:lstStyle/>
          <a:p>
            <a:fld id="{778EFDC2-F32B-4133-9D66-91033CD67453}" type="slidenum">
              <a:rPr lang="it-IT"/>
              <a:t>19</a:t>
            </a:fld>
            <a:endParaRPr lang="it-IT"/>
          </a:p>
        </p:txBody>
      </p:sp>
    </p:spTree>
    <p:extLst>
      <p:ext uri="{BB962C8B-B14F-4D97-AF65-F5344CB8AC3E}">
        <p14:creationId xmlns:p14="http://schemas.microsoft.com/office/powerpoint/2010/main" val="209643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discuss why is it important, how sensing works in humans, a method for modelling the foot sole afferents, how sensing feedback has been implemented in invasive and non invasive prostheses and finally, conclusions on this technology.</a:t>
            </a:r>
          </a:p>
        </p:txBody>
      </p:sp>
      <p:sp>
        <p:nvSpPr>
          <p:cNvPr id="4" name="Slide Number Placeholder 3"/>
          <p:cNvSpPr>
            <a:spLocks noGrp="1"/>
          </p:cNvSpPr>
          <p:nvPr>
            <p:ph type="sldNum" sz="quarter" idx="5"/>
          </p:nvPr>
        </p:nvSpPr>
        <p:spPr/>
        <p:txBody>
          <a:bodyPr/>
          <a:lstStyle/>
          <a:p>
            <a:fld id="{778EFDC2-F32B-4133-9D66-91033CD67453}" type="slidenum">
              <a:rPr lang="en-US" smtClean="0"/>
              <a:t>2</a:t>
            </a:fld>
            <a:endParaRPr lang="en-US"/>
          </a:p>
        </p:txBody>
      </p:sp>
    </p:spTree>
    <p:extLst>
      <p:ext uri="{BB962C8B-B14F-4D97-AF65-F5344CB8AC3E}">
        <p14:creationId xmlns:p14="http://schemas.microsoft.com/office/powerpoint/2010/main" val="605099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How has been developed? Thanks to data coming from microneurography where a robot pushes against the foot sole in specific point while with some electrodes we can read the signals in the nerves.</a:t>
            </a:r>
          </a:p>
          <a:p>
            <a:r>
              <a:rPr lang="en-US">
                <a:ea typeface="Calibri"/>
                <a:cs typeface="Calibri"/>
              </a:rPr>
              <a:t>The model fit quite well the experimental data, as we can see in the upper plot and the single afferents fire quite similarly to the real ones descripted before</a:t>
            </a:r>
          </a:p>
        </p:txBody>
      </p:sp>
      <p:sp>
        <p:nvSpPr>
          <p:cNvPr id="4" name="Segnaposto numero diapositiva 3"/>
          <p:cNvSpPr>
            <a:spLocks noGrp="1"/>
          </p:cNvSpPr>
          <p:nvPr>
            <p:ph type="sldNum" sz="quarter" idx="5"/>
          </p:nvPr>
        </p:nvSpPr>
        <p:spPr/>
        <p:txBody>
          <a:bodyPr/>
          <a:lstStyle/>
          <a:p>
            <a:fld id="{778EFDC2-F32B-4133-9D66-91033CD67453}" type="slidenum">
              <a:rPr lang="it-IT"/>
              <a:t>20</a:t>
            </a:fld>
            <a:endParaRPr lang="it-IT"/>
          </a:p>
        </p:txBody>
      </p:sp>
    </p:spTree>
    <p:extLst>
      <p:ext uri="{BB962C8B-B14F-4D97-AF65-F5344CB8AC3E}">
        <p14:creationId xmlns:p14="http://schemas.microsoft.com/office/powerpoint/2010/main" val="3162363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But why is it done? Microneurography is not practical in dynamic conditions, but with the simulator we can replicate the activity of afferents for example while walking</a:t>
            </a:r>
          </a:p>
        </p:txBody>
      </p:sp>
      <p:sp>
        <p:nvSpPr>
          <p:cNvPr id="4" name="Segnaposto numero diapositiva 3"/>
          <p:cNvSpPr>
            <a:spLocks noGrp="1"/>
          </p:cNvSpPr>
          <p:nvPr>
            <p:ph type="sldNum" sz="quarter" idx="5"/>
          </p:nvPr>
        </p:nvSpPr>
        <p:spPr/>
        <p:txBody>
          <a:bodyPr/>
          <a:lstStyle/>
          <a:p>
            <a:fld id="{778EFDC2-F32B-4133-9D66-91033CD67453}" type="slidenum">
              <a:rPr lang="it-IT"/>
              <a:t>21</a:t>
            </a:fld>
            <a:endParaRPr lang="it-IT"/>
          </a:p>
        </p:txBody>
      </p:sp>
    </p:spTree>
    <p:extLst>
      <p:ext uri="{BB962C8B-B14F-4D97-AF65-F5344CB8AC3E}">
        <p14:creationId xmlns:p14="http://schemas.microsoft.com/office/powerpoint/2010/main" val="912645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So the simulator can be used in order to take in input the pressure and as response generate biomimetic stimulation patterns to be delivered to the central nervous system through the nerves</a:t>
            </a:r>
          </a:p>
        </p:txBody>
      </p:sp>
      <p:sp>
        <p:nvSpPr>
          <p:cNvPr id="4" name="Segnaposto numero diapositiva 3"/>
          <p:cNvSpPr>
            <a:spLocks noGrp="1"/>
          </p:cNvSpPr>
          <p:nvPr>
            <p:ph type="sldNum" sz="quarter" idx="5"/>
          </p:nvPr>
        </p:nvSpPr>
        <p:spPr/>
        <p:txBody>
          <a:bodyPr/>
          <a:lstStyle/>
          <a:p>
            <a:fld id="{778EFDC2-F32B-4133-9D66-91033CD67453}" type="slidenum">
              <a:rPr lang="it-IT"/>
              <a:t>22</a:t>
            </a:fld>
            <a:endParaRPr lang="it-IT"/>
          </a:p>
        </p:txBody>
      </p:sp>
    </p:spTree>
    <p:extLst>
      <p:ext uri="{BB962C8B-B14F-4D97-AF65-F5344CB8AC3E}">
        <p14:creationId xmlns:p14="http://schemas.microsoft.com/office/powerpoint/2010/main" val="3480488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78EFDC2-F32B-4133-9D66-91033CD67453}" type="slidenum">
              <a:rPr lang="en-GB" smtClean="0"/>
              <a:t>24</a:t>
            </a:fld>
            <a:endParaRPr lang="en-GB"/>
          </a:p>
        </p:txBody>
      </p:sp>
    </p:spTree>
    <p:extLst>
      <p:ext uri="{BB962C8B-B14F-4D97-AF65-F5344CB8AC3E}">
        <p14:creationId xmlns:p14="http://schemas.microsoft.com/office/powerpoint/2010/main" val="4095691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There are two categories of aplutees, transtibial,  below knee and transfemoral, above knee. As we can see in teh picture for the transtibial devices the used device sfor restore sensation in the FINE electrodes,  coupled with the AMI interface, on nthe other side, on transfemoral prosthesis time electrodes is the most reccomended</a:t>
            </a:r>
            <a:endParaRPr lang="en-GB"/>
          </a:p>
        </p:txBody>
      </p:sp>
      <p:sp>
        <p:nvSpPr>
          <p:cNvPr id="4" name="Slide Number Placeholder 3"/>
          <p:cNvSpPr>
            <a:spLocks noGrp="1"/>
          </p:cNvSpPr>
          <p:nvPr>
            <p:ph type="sldNum" sz="quarter" idx="5"/>
          </p:nvPr>
        </p:nvSpPr>
        <p:spPr/>
        <p:txBody>
          <a:bodyPr/>
          <a:lstStyle/>
          <a:p>
            <a:fld id="{778EFDC2-F32B-4133-9D66-91033CD67453}" type="slidenum">
              <a:rPr lang="en-GB" smtClean="0"/>
              <a:t>25</a:t>
            </a:fld>
            <a:endParaRPr lang="en-GB"/>
          </a:p>
        </p:txBody>
      </p:sp>
    </p:spTree>
    <p:extLst>
      <p:ext uri="{BB962C8B-B14F-4D97-AF65-F5344CB8AC3E}">
        <p14:creationId xmlns:p14="http://schemas.microsoft.com/office/powerpoint/2010/main" val="1625797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LIFE are setted longitudinally througn the nerve </a:t>
            </a:r>
          </a:p>
          <a:p>
            <a:r>
              <a:rPr lang="en-GB"/>
              <a:t>TIME through the nerves via shaft</a:t>
            </a:r>
          </a:p>
          <a:p>
            <a:endParaRPr lang="en-GB"/>
          </a:p>
        </p:txBody>
      </p:sp>
      <p:sp>
        <p:nvSpPr>
          <p:cNvPr id="4" name="Slide Number Placeholder 3"/>
          <p:cNvSpPr>
            <a:spLocks noGrp="1"/>
          </p:cNvSpPr>
          <p:nvPr>
            <p:ph type="sldNum" sz="quarter" idx="5"/>
          </p:nvPr>
        </p:nvSpPr>
        <p:spPr/>
        <p:txBody>
          <a:bodyPr/>
          <a:lstStyle/>
          <a:p>
            <a:fld id="{778EFDC2-F32B-4133-9D66-91033CD67453}" type="slidenum">
              <a:rPr lang="en-GB" smtClean="0"/>
              <a:t>26</a:t>
            </a:fld>
            <a:endParaRPr lang="en-GB"/>
          </a:p>
        </p:txBody>
      </p:sp>
    </p:spTree>
    <p:extLst>
      <p:ext uri="{BB962C8B-B14F-4D97-AF65-F5344CB8AC3E}">
        <p14:creationId xmlns:p14="http://schemas.microsoft.com/office/powerpoint/2010/main" val="489015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78EFDC2-F32B-4133-9D66-91033CD67453}" type="slidenum">
              <a:rPr lang="en-GB" smtClean="0"/>
              <a:t>31</a:t>
            </a:fld>
            <a:endParaRPr lang="en-GB"/>
          </a:p>
        </p:txBody>
      </p:sp>
    </p:spTree>
    <p:extLst>
      <p:ext uri="{BB962C8B-B14F-4D97-AF65-F5344CB8AC3E}">
        <p14:creationId xmlns:p14="http://schemas.microsoft.com/office/powerpoint/2010/main" val="3612052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8EFDC2-F32B-4133-9D66-91033CD67453}" type="slidenum">
              <a:rPr lang="en-US" smtClean="0"/>
              <a:t>34</a:t>
            </a:fld>
            <a:endParaRPr lang="en-US"/>
          </a:p>
        </p:txBody>
      </p:sp>
    </p:spTree>
    <p:extLst>
      <p:ext uri="{BB962C8B-B14F-4D97-AF65-F5344CB8AC3E}">
        <p14:creationId xmlns:p14="http://schemas.microsoft.com/office/powerpoint/2010/main" val="2114233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Invasive and non invasive solutions have pros and cons. The invasive one excels in higher sensitivity, precision, embodiment and intuition since the signals are directly sent to the nerves. However, it comes at higher costs, surgical risks, and complex maintenance.</a:t>
            </a:r>
          </a:p>
          <a:p>
            <a:r>
              <a:rPr lang="en-US"/>
              <a:t>On the other hand, non invasive devices excel in their low cost, adaptability, and security; while they have limitations on accuracy, level of sensory feedback, interferences and constant training and calibration.</a:t>
            </a:r>
          </a:p>
        </p:txBody>
      </p:sp>
      <p:sp>
        <p:nvSpPr>
          <p:cNvPr id="4" name="Slide Number Placeholder 3"/>
          <p:cNvSpPr>
            <a:spLocks noGrp="1"/>
          </p:cNvSpPr>
          <p:nvPr>
            <p:ph type="sldNum" sz="quarter" idx="5"/>
          </p:nvPr>
        </p:nvSpPr>
        <p:spPr/>
        <p:txBody>
          <a:bodyPr/>
          <a:lstStyle/>
          <a:p>
            <a:fld id="{778EFDC2-F32B-4133-9D66-91033CD67453}" type="slidenum">
              <a:rPr lang="en-US" smtClean="0"/>
              <a:t>44</a:t>
            </a:fld>
            <a:endParaRPr lang="en-US"/>
          </a:p>
        </p:txBody>
      </p:sp>
    </p:spTree>
    <p:extLst>
      <p:ext uri="{BB962C8B-B14F-4D97-AF65-F5344CB8AC3E}">
        <p14:creationId xmlns:p14="http://schemas.microsoft.com/office/powerpoint/2010/main" val="3690937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53CBE-BC0C-1A09-D1F6-E7D2AFE78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29AC80-AF55-2BC3-1310-40B020C41B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798BCF-3395-8C22-3008-8A590BC49DC2}"/>
              </a:ext>
            </a:extLst>
          </p:cNvPr>
          <p:cNvSpPr>
            <a:spLocks noGrp="1"/>
          </p:cNvSpPr>
          <p:nvPr>
            <p:ph type="body" idx="1"/>
          </p:nvPr>
        </p:nvSpPr>
        <p:spPr/>
        <p:txBody>
          <a:bodyPr/>
          <a:lstStyle/>
          <a:p>
            <a:r>
              <a:rPr lang="en-US"/>
              <a:t>Current challenges of this technology include the improvement and development of materials resistant at long term use and with medical grade use,</a:t>
            </a:r>
          </a:p>
          <a:p>
            <a:r>
              <a:rPr lang="en-US"/>
              <a:t>Economical accessibility</a:t>
            </a:r>
          </a:p>
          <a:p>
            <a:r>
              <a:rPr lang="en-US"/>
              <a:t>And achieving natural sensations, since it is still one complaint from the users.</a:t>
            </a:r>
          </a:p>
          <a:p>
            <a:endParaRPr lang="en-US"/>
          </a:p>
          <a:p>
            <a:r>
              <a:rPr lang="en-US"/>
              <a:t>This technology has a lot of potential for the future including extending the device to a 2-leg system,</a:t>
            </a:r>
          </a:p>
          <a:p>
            <a:r>
              <a:rPr lang="en-US"/>
              <a:t>Do tests in more diversified scenarios </a:t>
            </a:r>
          </a:p>
          <a:p>
            <a:r>
              <a:rPr lang="en-US"/>
              <a:t>And validating its use for rehabilitation for restoring neural pathways and reducing phantom limb pain.</a:t>
            </a:r>
          </a:p>
        </p:txBody>
      </p:sp>
      <p:sp>
        <p:nvSpPr>
          <p:cNvPr id="4" name="Slide Number Placeholder 3">
            <a:extLst>
              <a:ext uri="{FF2B5EF4-FFF2-40B4-BE49-F238E27FC236}">
                <a16:creationId xmlns:a16="http://schemas.microsoft.com/office/drawing/2014/main" id="{CA33E8FA-60CD-7316-742A-265B42704EB3}"/>
              </a:ext>
            </a:extLst>
          </p:cNvPr>
          <p:cNvSpPr>
            <a:spLocks noGrp="1"/>
          </p:cNvSpPr>
          <p:nvPr>
            <p:ph type="sldNum" sz="quarter" idx="5"/>
          </p:nvPr>
        </p:nvSpPr>
        <p:spPr/>
        <p:txBody>
          <a:bodyPr/>
          <a:lstStyle/>
          <a:p>
            <a:fld id="{778EFDC2-F32B-4133-9D66-91033CD67453}" type="slidenum">
              <a:rPr lang="en-US" smtClean="0"/>
              <a:t>45</a:t>
            </a:fld>
            <a:endParaRPr lang="en-US"/>
          </a:p>
        </p:txBody>
      </p:sp>
    </p:spTree>
    <p:extLst>
      <p:ext uri="{BB962C8B-B14F-4D97-AF65-F5344CB8AC3E}">
        <p14:creationId xmlns:p14="http://schemas.microsoft.com/office/powerpoint/2010/main" val="60347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first of all, why is sensing feedback an important feature for lower limb prostheses?</a:t>
            </a:r>
          </a:p>
        </p:txBody>
      </p:sp>
      <p:sp>
        <p:nvSpPr>
          <p:cNvPr id="4" name="Slide Number Placeholder 3"/>
          <p:cNvSpPr>
            <a:spLocks noGrp="1"/>
          </p:cNvSpPr>
          <p:nvPr>
            <p:ph type="sldNum" sz="quarter" idx="5"/>
          </p:nvPr>
        </p:nvSpPr>
        <p:spPr/>
        <p:txBody>
          <a:bodyPr/>
          <a:lstStyle/>
          <a:p>
            <a:fld id="{778EFDC2-F32B-4133-9D66-91033CD67453}" type="slidenum">
              <a:rPr lang="en-US" smtClean="0"/>
              <a:t>3</a:t>
            </a:fld>
            <a:endParaRPr lang="en-US"/>
          </a:p>
        </p:txBody>
      </p:sp>
    </p:spTree>
    <p:extLst>
      <p:ext uri="{BB962C8B-B14F-4D97-AF65-F5344CB8AC3E}">
        <p14:creationId xmlns:p14="http://schemas.microsoft.com/office/powerpoint/2010/main" val="1037286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8EFDC2-F32B-4133-9D66-91033CD67453}" type="slidenum">
              <a:rPr lang="en-US" smtClean="0"/>
              <a:t>47</a:t>
            </a:fld>
            <a:endParaRPr lang="en-US"/>
          </a:p>
        </p:txBody>
      </p:sp>
    </p:spTree>
    <p:extLst>
      <p:ext uri="{BB962C8B-B14F-4D97-AF65-F5344CB8AC3E}">
        <p14:creationId xmlns:p14="http://schemas.microsoft.com/office/powerpoint/2010/main" val="87053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MinionLT-Regular"/>
              </a:rPr>
              <a:t>Well, to give you a bit of context, amputation of the lower limb might be more common than we think. There are hundreds of thousands of cases every year globally.</a:t>
            </a:r>
          </a:p>
          <a:p>
            <a:pPr algn="l"/>
            <a:endParaRPr lang="en-US" sz="1800" b="0" i="0" u="none" strike="noStrike" baseline="0">
              <a:latin typeface="MinionLT-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a:latin typeface="MinionLT-Regular"/>
              </a:rPr>
              <a:t>These amputees are often given commercial prosthetic legs which currently do not provide sensory information for the interaction with the environment.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err="1">
                <a:latin typeface="MinionLT-Regular"/>
              </a:rPr>
              <a:t>Whats’s</a:t>
            </a:r>
            <a:r>
              <a:rPr lang="en-US" sz="1800" b="0" i="0" u="none" strike="noStrike" baseline="0">
                <a:latin typeface="MinionLT-Regular"/>
              </a:rPr>
              <a:t> the problem with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a:latin typeface="MinionLT-Regular"/>
              </a:rPr>
              <a:t>Well, for proper walking and standing, humans rely on the tactile sensing between the soles of the feet and the ground, as well as on proprioception which allows to understand the movement and position of the joints. Because of the lack of this feedback, lower limb amputees wearing classical prostheses become highly dependent on visual feedback and suffer from a variety of functional deficits. </a:t>
            </a:r>
            <a:r>
              <a:rPr lang="en-US"/>
              <a:t>Also, these problems increase the rejection or abandonment of prosthetic devices. Therefore, researches have worked on invasive and non-invasive sensory feedback restoration devices that aim at giving sensations of touch and proprioception to the patients for improving their overall performance and confort.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778EFDC2-F32B-4133-9D66-91033CD67453}" type="slidenum">
              <a:rPr lang="en-US" smtClean="0"/>
              <a:t>4</a:t>
            </a:fld>
            <a:endParaRPr lang="en-US"/>
          </a:p>
        </p:txBody>
      </p:sp>
    </p:spTree>
    <p:extLst>
      <p:ext uri="{BB962C8B-B14F-4D97-AF65-F5344CB8AC3E}">
        <p14:creationId xmlns:p14="http://schemas.microsoft.com/office/powerpoint/2010/main" val="215955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Through different types of experiments, as observed in the video, it has been demonstrated that by providing sensory feedback of touch and proprioception, amputees gain significant benefits.</a:t>
            </a:r>
          </a:p>
          <a:p>
            <a:endParaRPr lang="en-US"/>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Patients have reported to feel more confidence at wearing a prosthetic leg, even when walking in the dark, up- and down-stairs and on uneven surfaces.</a:t>
            </a:r>
          </a:p>
          <a:p>
            <a:pPr marL="228600" indent="-228600">
              <a:buAutoNum type="arabicPeriod"/>
            </a:pPr>
            <a:r>
              <a:rPr lang="en-US"/>
              <a:t>They manage to walk faster</a:t>
            </a:r>
          </a:p>
          <a:p>
            <a:pPr marL="228600" indent="-228600">
              <a:buAutoNum type="arabicPeriod"/>
            </a:pPr>
            <a:r>
              <a:rPr lang="en-US"/>
              <a:t>On </a:t>
            </a:r>
            <a:r>
              <a:rPr lang="en-US" err="1"/>
              <a:t>neuroprostheses</a:t>
            </a:r>
            <a:r>
              <a:rPr lang="en-US"/>
              <a:t>, </a:t>
            </a:r>
            <a:r>
              <a:rPr lang="en-US" err="1"/>
              <a:t>pateints</a:t>
            </a:r>
            <a:r>
              <a:rPr lang="en-US"/>
              <a:t> experience a significant reduction of physical fatigue due to the correction of the posture. While in classical prosthesis patients overload their healthy leg which causes back pain, osteoarthritis, and even the risk of heart failure. </a:t>
            </a:r>
          </a:p>
          <a:p>
            <a:pPr marL="0" indent="0">
              <a:buNone/>
            </a:pPr>
            <a:r>
              <a:rPr lang="en-US"/>
              <a:t>There is also a reduction of the mental fatigue or cognitive burden, mainly because they rely less in visual feedback, which allows them to multitask.</a:t>
            </a:r>
          </a:p>
          <a:p>
            <a:pPr marL="0" indent="0">
              <a:buNone/>
            </a:pPr>
            <a:r>
              <a:rPr lang="en-US"/>
              <a:t>4. Symmetric weight distribution helps in increasing walking symmetry, step length, and standing balance</a:t>
            </a:r>
          </a:p>
          <a:p>
            <a:pPr marL="0" indent="0">
              <a:buNone/>
            </a:pPr>
            <a:r>
              <a:rPr lang="en-US"/>
              <a:t>5. This also helps in reducing falls and even anticipating them</a:t>
            </a:r>
          </a:p>
        </p:txBody>
      </p:sp>
      <p:sp>
        <p:nvSpPr>
          <p:cNvPr id="4" name="Slide Number Placeholder 3"/>
          <p:cNvSpPr>
            <a:spLocks noGrp="1"/>
          </p:cNvSpPr>
          <p:nvPr>
            <p:ph type="sldNum" sz="quarter" idx="5"/>
          </p:nvPr>
        </p:nvSpPr>
        <p:spPr/>
        <p:txBody>
          <a:bodyPr/>
          <a:lstStyle/>
          <a:p>
            <a:fld id="{778EFDC2-F32B-4133-9D66-91033CD67453}" type="slidenum">
              <a:rPr lang="en-US" smtClean="0"/>
              <a:t>5</a:t>
            </a:fld>
            <a:endParaRPr lang="en-US"/>
          </a:p>
        </p:txBody>
      </p:sp>
    </p:spTree>
    <p:extLst>
      <p:ext uri="{BB962C8B-B14F-4D97-AF65-F5344CB8AC3E}">
        <p14:creationId xmlns:p14="http://schemas.microsoft.com/office/powerpoint/2010/main" val="211654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 Phantom limb pain is reduced, which is a problem reported to be experienced by 50-80% of amputees</a:t>
            </a:r>
          </a:p>
          <a:p>
            <a:r>
              <a:rPr lang="en-US"/>
              <a:t>7. Patients experience a better understanding of their environment. </a:t>
            </a:r>
          </a:p>
          <a:p>
            <a:r>
              <a:rPr lang="en-US"/>
              <a:t>8. and, with proprioception they manage to feel the knee extension and flexion.</a:t>
            </a:r>
          </a:p>
        </p:txBody>
      </p:sp>
      <p:sp>
        <p:nvSpPr>
          <p:cNvPr id="4" name="Slide Number Placeholder 3"/>
          <p:cNvSpPr>
            <a:spLocks noGrp="1"/>
          </p:cNvSpPr>
          <p:nvPr>
            <p:ph type="sldNum" sz="quarter" idx="5"/>
          </p:nvPr>
        </p:nvSpPr>
        <p:spPr/>
        <p:txBody>
          <a:bodyPr/>
          <a:lstStyle/>
          <a:p>
            <a:fld id="{778EFDC2-F32B-4133-9D66-91033CD67453}" type="slidenum">
              <a:rPr lang="en-US" smtClean="0"/>
              <a:t>6</a:t>
            </a:fld>
            <a:endParaRPr lang="en-US"/>
          </a:p>
        </p:txBody>
      </p:sp>
    </p:spTree>
    <p:extLst>
      <p:ext uri="{BB962C8B-B14F-4D97-AF65-F5344CB8AC3E}">
        <p14:creationId xmlns:p14="http://schemas.microsoft.com/office/powerpoint/2010/main" val="872549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Before going at the core of our presentation we do a little step back talking about sensing of the lower limb in humans. </a:t>
            </a:r>
            <a:br>
              <a:rPr lang="en-US">
                <a:ea typeface="Calibri"/>
                <a:cs typeface="+mn-lt"/>
              </a:rPr>
            </a:br>
            <a:r>
              <a:rPr lang="en-US">
                <a:ea typeface="Calibri"/>
                <a:cs typeface="Calibri"/>
              </a:rPr>
              <a:t>This is fundamental, according to us, to have a common language, to understand the problem and to create model</a:t>
            </a:r>
          </a:p>
        </p:txBody>
      </p:sp>
      <p:sp>
        <p:nvSpPr>
          <p:cNvPr id="4" name="Segnaposto numero diapositiva 3"/>
          <p:cNvSpPr>
            <a:spLocks noGrp="1"/>
          </p:cNvSpPr>
          <p:nvPr>
            <p:ph type="sldNum" sz="quarter" idx="5"/>
          </p:nvPr>
        </p:nvSpPr>
        <p:spPr/>
        <p:txBody>
          <a:bodyPr/>
          <a:lstStyle/>
          <a:p>
            <a:fld id="{778EFDC2-F32B-4133-9D66-91033CD67453}" type="slidenum">
              <a:rPr lang="it-IT"/>
              <a:t>7</a:t>
            </a:fld>
            <a:endParaRPr lang="it-IT"/>
          </a:p>
        </p:txBody>
      </p:sp>
    </p:spTree>
    <p:extLst>
      <p:ext uri="{BB962C8B-B14F-4D97-AF65-F5344CB8AC3E}">
        <p14:creationId xmlns:p14="http://schemas.microsoft.com/office/powerpoint/2010/main" val="2464858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So now we focus on sensory neurons of touch also called afferents.</a:t>
            </a:r>
            <a:endParaRPr lang="en-US"/>
          </a:p>
          <a:p>
            <a:r>
              <a:rPr lang="en-US">
                <a:ea typeface="Calibri" panose="020F0502020204030204"/>
                <a:cs typeface="Calibri" panose="020F0502020204030204"/>
              </a:rPr>
              <a:t>They can be divided in 2 class: the one that make us feel innocuous stimulation, called </a:t>
            </a:r>
            <a:r>
              <a:rPr lang="en-US"/>
              <a:t>low-threshold mechanoreceptors and the ones that deal with harmful stimulation, called high-threshold mechanoreceptors </a:t>
            </a:r>
            <a:endParaRPr lang="en-US">
              <a:ea typeface="Calibri" panose="020F0502020204030204"/>
              <a:cs typeface="Calibri" panose="020F0502020204030204"/>
            </a:endParaRPr>
          </a:p>
          <a:p>
            <a:endParaRPr lang="en-US"/>
          </a:p>
          <a:p>
            <a:r>
              <a:rPr lang="en-US"/>
              <a:t>low-threshold mechanoreceptors </a:t>
            </a:r>
            <a:endParaRPr lang="it-IT">
              <a:ea typeface="Calibri"/>
              <a:cs typeface="Calibri"/>
            </a:endParaRPr>
          </a:p>
          <a:p>
            <a:r>
              <a:rPr lang="en-US"/>
              <a:t>high-threshold mechanoreceptors </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egnaposto numero diapositiva 3"/>
          <p:cNvSpPr>
            <a:spLocks noGrp="1"/>
          </p:cNvSpPr>
          <p:nvPr>
            <p:ph type="sldNum" sz="quarter" idx="5"/>
          </p:nvPr>
        </p:nvSpPr>
        <p:spPr/>
        <p:txBody>
          <a:bodyPr/>
          <a:lstStyle/>
          <a:p>
            <a:fld id="{778EFDC2-F32B-4133-9D66-91033CD67453}" type="slidenum">
              <a:t>8</a:t>
            </a:fld>
            <a:endParaRPr lang="it-IT"/>
          </a:p>
        </p:txBody>
      </p:sp>
    </p:spTree>
    <p:extLst>
      <p:ext uri="{BB962C8B-B14F-4D97-AF65-F5344CB8AC3E}">
        <p14:creationId xmlns:p14="http://schemas.microsoft.com/office/powerpoint/2010/main" val="3168654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low-threshold mechanoreceptors </a:t>
            </a:r>
            <a:endParaRPr lang="it-IT"/>
          </a:p>
          <a:p>
            <a:r>
              <a:rPr lang="en-US"/>
              <a:t>high-threshold mechanoreceptors </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egnaposto numero diapositiva 3"/>
          <p:cNvSpPr>
            <a:spLocks noGrp="1"/>
          </p:cNvSpPr>
          <p:nvPr>
            <p:ph type="sldNum" sz="quarter" idx="5"/>
          </p:nvPr>
        </p:nvSpPr>
        <p:spPr/>
        <p:txBody>
          <a:bodyPr/>
          <a:lstStyle/>
          <a:p>
            <a:fld id="{778EFDC2-F32B-4133-9D66-91033CD67453}" type="slidenum">
              <a:t>9</a:t>
            </a:fld>
            <a:endParaRPr lang="it-IT"/>
          </a:p>
        </p:txBody>
      </p:sp>
    </p:spTree>
    <p:extLst>
      <p:ext uri="{BB962C8B-B14F-4D97-AF65-F5344CB8AC3E}">
        <p14:creationId xmlns:p14="http://schemas.microsoft.com/office/powerpoint/2010/main" val="3660443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13.jpe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14.jpeg"/><Relationship Id="rId9" Type="http://schemas.microsoft.com/office/2007/relationships/diagramDrawing" Target="../diagrams/drawing1.xml"/><Relationship Id="rId14"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3.jpeg"/><Relationship Id="rId7" Type="http://schemas.openxmlformats.org/officeDocument/2006/relationships/diagramQuickStyle" Target="../diagrams/quickStyle3.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4.jpeg"/><Relationship Id="rId9" Type="http://schemas.microsoft.com/office/2007/relationships/diagramDrawing" Target="../diagrams/drawing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diagramData" Target="../diagrams/data4.xml"/><Relationship Id="rId11" Type="http://schemas.openxmlformats.org/officeDocument/2006/relationships/image" Target="../media/image33.png"/><Relationship Id="rId5" Type="http://schemas.openxmlformats.org/officeDocument/2006/relationships/image" Target="../media/image8.png"/><Relationship Id="rId10" Type="http://schemas.microsoft.com/office/2007/relationships/diagramDrawing" Target="../diagrams/drawing4.xml"/><Relationship Id="rId4" Type="http://schemas.openxmlformats.org/officeDocument/2006/relationships/notesSlide" Target="../notesSlides/notesSlide23.xml"/><Relationship Id="rId9" Type="http://schemas.openxmlformats.org/officeDocument/2006/relationships/diagramColors" Target="../diagrams/colors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microsoft.com/office/2018/10/relationships/comments" Target="../comments/modernComment_13D_F2D8F66B.xml"/><Relationship Id="rId7" Type="http://schemas.openxmlformats.org/officeDocument/2006/relationships/diagramLayout" Target="../diagrams/layout5.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42.png"/><Relationship Id="rId10" Type="http://schemas.microsoft.com/office/2007/relationships/diagramDrawing" Target="../diagrams/drawing5.xml"/><Relationship Id="rId4" Type="http://schemas.openxmlformats.org/officeDocument/2006/relationships/image" Target="../media/image2.jpeg"/><Relationship Id="rId9" Type="http://schemas.openxmlformats.org/officeDocument/2006/relationships/diagramColors" Target="../diagrams/colors5.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8/10/relationships/comments" Target="../comments/modernComment_13E_5EC7B99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microsoft.com/office/2018/10/relationships/comments" Target="../comments/modernComment_144_C038D8F7.xml"/><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image" Target="../media/image2.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1955798" y="3592461"/>
            <a:ext cx="14511543" cy="2921249"/>
          </a:xfrm>
          <a:prstGeom prst="rect">
            <a:avLst/>
          </a:prstGeom>
        </p:spPr>
        <p:txBody>
          <a:bodyPr wrap="square" lIns="0" tIns="0" rIns="0" bIns="0" rtlCol="0" anchor="t">
            <a:spAutoFit/>
          </a:bodyPr>
          <a:lstStyle/>
          <a:p>
            <a:pPr algn="ctr">
              <a:lnSpc>
                <a:spcPts val="11572"/>
              </a:lnSpc>
            </a:pPr>
            <a:r>
              <a:rPr lang="en-US" sz="8265" b="1">
                <a:solidFill>
                  <a:srgbClr val="004AAD"/>
                </a:solidFill>
                <a:latin typeface="League Spartan"/>
                <a:ea typeface="League Spartan"/>
                <a:cs typeface="League Spartan"/>
                <a:sym typeface="League Spartan"/>
              </a:rPr>
              <a:t>SENSING OF </a:t>
            </a:r>
          </a:p>
          <a:p>
            <a:pPr algn="ctr">
              <a:lnSpc>
                <a:spcPts val="11572"/>
              </a:lnSpc>
            </a:pPr>
            <a:r>
              <a:rPr lang="en-US" sz="8265" b="1">
                <a:solidFill>
                  <a:srgbClr val="004AAD"/>
                </a:solidFill>
                <a:latin typeface="League Spartan"/>
                <a:ea typeface="League Spartan"/>
                <a:cs typeface="League Spartan"/>
                <a:sym typeface="League Spartan"/>
              </a:rPr>
              <a:t>LOWER LIMB PROSTHESES </a:t>
            </a:r>
          </a:p>
        </p:txBody>
      </p:sp>
      <p:grpSp>
        <p:nvGrpSpPr>
          <p:cNvPr id="4" name="Group 4"/>
          <p:cNvGrpSpPr/>
          <p:nvPr/>
        </p:nvGrpSpPr>
        <p:grpSpPr>
          <a:xfrm>
            <a:off x="-1130300" y="4057750"/>
            <a:ext cx="3086100" cy="2171499"/>
            <a:chOff x="0" y="0"/>
            <a:chExt cx="812800" cy="571917"/>
          </a:xfrm>
        </p:grpSpPr>
        <p:sp>
          <p:nvSpPr>
            <p:cNvPr id="5" name="Freeform 5"/>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txBody>
            <a:bodyPr/>
            <a:lstStyle/>
            <a:p>
              <a:endParaRPr lang="en-US"/>
            </a:p>
          </p:txBody>
        </p:sp>
        <p:sp>
          <p:nvSpPr>
            <p:cNvPr id="6" name="TextBox 6"/>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955797" y="2568347"/>
            <a:ext cx="14511543" cy="871136"/>
          </a:xfrm>
          <a:prstGeom prst="rect">
            <a:avLst/>
          </a:prstGeom>
        </p:spPr>
        <p:txBody>
          <a:bodyPr wrap="square" lIns="0" tIns="0" rIns="0" bIns="0" rtlCol="0" anchor="t">
            <a:spAutoFit/>
          </a:bodyPr>
          <a:lstStyle/>
          <a:p>
            <a:pPr algn="ctr">
              <a:lnSpc>
                <a:spcPts val="7424"/>
              </a:lnSpc>
            </a:pPr>
            <a:r>
              <a:rPr lang="en-US" sz="4800" b="1">
                <a:solidFill>
                  <a:srgbClr val="303642"/>
                </a:solidFill>
                <a:latin typeface="Lato Bold" panose="020B0604020202020204" charset="0"/>
                <a:ea typeface="Lato Bold" panose="020B0604020202020204" charset="0"/>
                <a:cs typeface="Lato Bold" panose="020B0604020202020204" charset="0"/>
                <a:sym typeface="Lato Bold"/>
              </a:rPr>
              <a:t>Biomedical Robotics</a:t>
            </a:r>
          </a:p>
        </p:txBody>
      </p:sp>
      <p:sp>
        <p:nvSpPr>
          <p:cNvPr id="8" name="TextBox 8"/>
          <p:cNvSpPr txBox="1"/>
          <p:nvPr/>
        </p:nvSpPr>
        <p:spPr>
          <a:xfrm>
            <a:off x="4880587" y="6800845"/>
            <a:ext cx="8526827" cy="2385268"/>
          </a:xfrm>
          <a:prstGeom prst="rect">
            <a:avLst/>
          </a:prstGeom>
        </p:spPr>
        <p:txBody>
          <a:bodyPr lIns="0" tIns="0" rIns="0" bIns="0" rtlCol="0" anchor="t">
            <a:spAutoFit/>
          </a:bodyPr>
          <a:lstStyle/>
          <a:p>
            <a:pPr algn="ctr">
              <a:lnSpc>
                <a:spcPts val="3107"/>
              </a:lnSpc>
              <a:spcBef>
                <a:spcPct val="0"/>
              </a:spcBef>
            </a:pPr>
            <a:r>
              <a:rPr lang="en-US" sz="2500">
                <a:solidFill>
                  <a:srgbClr val="303642"/>
                </a:solidFill>
                <a:latin typeface="Poppins" panose="00000500000000000000" pitchFamily="2" charset="0"/>
                <a:ea typeface="Lato Bold" panose="020B0604020202020204" charset="0"/>
                <a:cs typeface="Poppins" panose="00000500000000000000" pitchFamily="2" charset="0"/>
                <a:sym typeface="Poppins"/>
              </a:rPr>
              <a:t>GROUP 9</a:t>
            </a:r>
          </a:p>
          <a:p>
            <a:pPr algn="ctr">
              <a:lnSpc>
                <a:spcPts val="3107"/>
              </a:lnSpc>
              <a:spcBef>
                <a:spcPct val="0"/>
              </a:spcBef>
            </a:pPr>
            <a:endParaRPr lang="en-US" sz="2500">
              <a:solidFill>
                <a:srgbClr val="303642"/>
              </a:solidFill>
              <a:latin typeface="Poppins" panose="00000500000000000000" pitchFamily="2" charset="0"/>
              <a:ea typeface="Lato Bold" panose="020B0604020202020204" charset="0"/>
              <a:cs typeface="Poppins" panose="00000500000000000000" pitchFamily="2" charset="0"/>
              <a:sym typeface="Poppins"/>
            </a:endParaRPr>
          </a:p>
          <a:p>
            <a:pPr algn="ctr">
              <a:lnSpc>
                <a:spcPts val="3107"/>
              </a:lnSpc>
              <a:spcBef>
                <a:spcPct val="0"/>
              </a:spcBef>
            </a:pPr>
            <a:r>
              <a:rPr lang="en-US" sz="2500">
                <a:solidFill>
                  <a:srgbClr val="303642"/>
                </a:solidFill>
                <a:latin typeface="Poppins" panose="00000500000000000000" pitchFamily="2" charset="0"/>
                <a:ea typeface="Lato Bold" panose="020B0604020202020204" charset="0"/>
                <a:cs typeface="Poppins" panose="00000500000000000000" pitchFamily="2" charset="0"/>
                <a:sym typeface="Poppins"/>
              </a:rPr>
              <a:t>Ami Sofia Quijano Shimizu – 6193847 </a:t>
            </a:r>
          </a:p>
          <a:p>
            <a:pPr algn="ctr">
              <a:lnSpc>
                <a:spcPts val="3107"/>
              </a:lnSpc>
              <a:spcBef>
                <a:spcPct val="0"/>
              </a:spcBef>
            </a:pPr>
            <a:r>
              <a:rPr lang="en-US" sz="2500">
                <a:solidFill>
                  <a:srgbClr val="303642"/>
                </a:solidFill>
                <a:latin typeface="Poppins" panose="00000500000000000000" pitchFamily="2" charset="0"/>
                <a:ea typeface="Lato Bold" panose="020B0604020202020204" charset="0"/>
                <a:cs typeface="Poppins" panose="00000500000000000000" pitchFamily="2" charset="0"/>
              </a:rPr>
              <a:t>Alberto Di Donna – 4944656</a:t>
            </a:r>
          </a:p>
          <a:p>
            <a:pPr algn="ctr">
              <a:lnSpc>
                <a:spcPts val="3107"/>
              </a:lnSpc>
              <a:spcBef>
                <a:spcPct val="0"/>
              </a:spcBef>
            </a:pPr>
            <a:r>
              <a:rPr lang="en-US" sz="2500">
                <a:solidFill>
                  <a:srgbClr val="303642"/>
                </a:solidFill>
                <a:latin typeface="Poppins" panose="00000500000000000000" pitchFamily="2" charset="0"/>
                <a:ea typeface="Lato Bold" panose="020B0604020202020204" charset="0"/>
                <a:cs typeface="Poppins" panose="00000500000000000000" pitchFamily="2" charset="0"/>
              </a:rPr>
              <a:t>Fabio </a:t>
            </a:r>
            <a:r>
              <a:rPr lang="en-US" sz="2500" err="1">
                <a:solidFill>
                  <a:srgbClr val="303642"/>
                </a:solidFill>
                <a:latin typeface="Poppins" panose="00000500000000000000" pitchFamily="2" charset="0"/>
                <a:ea typeface="Lato Bold" panose="020B0604020202020204" charset="0"/>
                <a:cs typeface="Poppins" panose="00000500000000000000" pitchFamily="2" charset="0"/>
              </a:rPr>
              <a:t>Guelfi</a:t>
            </a:r>
            <a:r>
              <a:rPr lang="en-US" sz="2500">
                <a:solidFill>
                  <a:srgbClr val="303642"/>
                </a:solidFill>
                <a:latin typeface="Poppins" panose="00000500000000000000" pitchFamily="2" charset="0"/>
                <a:ea typeface="Lato Bold" panose="020B0604020202020204" charset="0"/>
                <a:cs typeface="Poppins" panose="00000500000000000000" pitchFamily="2" charset="0"/>
              </a:rPr>
              <a:t> – 5004782</a:t>
            </a:r>
          </a:p>
          <a:p>
            <a:pPr algn="ctr">
              <a:lnSpc>
                <a:spcPts val="3107"/>
              </a:lnSpc>
              <a:spcBef>
                <a:spcPct val="0"/>
              </a:spcBef>
            </a:pPr>
            <a:r>
              <a:rPr lang="en-US" sz="2500">
                <a:solidFill>
                  <a:srgbClr val="303642"/>
                </a:solidFill>
                <a:latin typeface="Poppins" panose="00000500000000000000" pitchFamily="2" charset="0"/>
                <a:ea typeface="Lato Bold" panose="020B0604020202020204" charset="0"/>
                <a:cs typeface="Poppins" panose="00000500000000000000" pitchFamily="2" charset="0"/>
              </a:rPr>
              <a:t>Andrea </a:t>
            </a:r>
            <a:r>
              <a:rPr lang="en-US" sz="2500" err="1">
                <a:solidFill>
                  <a:srgbClr val="303642"/>
                </a:solidFill>
                <a:latin typeface="Poppins" panose="00000500000000000000" pitchFamily="2" charset="0"/>
                <a:ea typeface="Lato Bold" panose="020B0604020202020204" charset="0"/>
                <a:cs typeface="Poppins" panose="00000500000000000000" pitchFamily="2" charset="0"/>
              </a:rPr>
              <a:t>Chiappe</a:t>
            </a:r>
            <a:r>
              <a:rPr lang="en-US" sz="2500">
                <a:solidFill>
                  <a:srgbClr val="303642"/>
                </a:solidFill>
                <a:latin typeface="Poppins" panose="00000500000000000000" pitchFamily="2" charset="0"/>
                <a:ea typeface="Lato Bold" panose="020B0604020202020204" charset="0"/>
                <a:cs typeface="Poppins" panose="00000500000000000000" pitchFamily="2" charset="0"/>
              </a:rPr>
              <a:t> - 4673275</a:t>
            </a:r>
          </a:p>
        </p:txBody>
      </p:sp>
      <p:grpSp>
        <p:nvGrpSpPr>
          <p:cNvPr id="9" name="Group 9"/>
          <p:cNvGrpSpPr/>
          <p:nvPr/>
        </p:nvGrpSpPr>
        <p:grpSpPr>
          <a:xfrm>
            <a:off x="16467343" y="4057750"/>
            <a:ext cx="3086100" cy="2171499"/>
            <a:chOff x="0" y="0"/>
            <a:chExt cx="812800" cy="571917"/>
          </a:xfrm>
        </p:grpSpPr>
        <p:sp>
          <p:nvSpPr>
            <p:cNvPr id="10" name="Freeform 10"/>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txBody>
            <a:bodyPr/>
            <a:lstStyle/>
            <a:p>
              <a:endParaRPr lang="en-US"/>
            </a:p>
          </p:txBody>
        </p:sp>
        <p:sp>
          <p:nvSpPr>
            <p:cNvPr id="11" name="TextBox 11"/>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851338" y="1952085"/>
            <a:ext cx="6021380" cy="912915"/>
          </a:xfrm>
          <a:prstGeom prst="rect">
            <a:avLst/>
          </a:prstGeom>
        </p:spPr>
        <p:txBody>
          <a:bodyPr lIns="0" tIns="0" rIns="0" bIns="0" rtlCol="0" anchor="t">
            <a:spAutoFit/>
          </a:bodyPr>
          <a:lstStyle/>
          <a:p>
            <a:pPr>
              <a:lnSpc>
                <a:spcPts val="7431"/>
              </a:lnSpc>
            </a:pPr>
            <a:r>
              <a:rPr lang="en-US" sz="5300" b="1">
                <a:solidFill>
                  <a:srgbClr val="004AAD"/>
                </a:solidFill>
                <a:latin typeface="League Spartan"/>
                <a:ea typeface="League Spartan"/>
                <a:cs typeface="League Spartan"/>
                <a:sym typeface="League Spartan"/>
              </a:rPr>
              <a:t>IN SKIN</a:t>
            </a:r>
            <a:endParaRPr lang="en-US" sz="5308" b="1">
              <a:solidFill>
                <a:srgbClr val="004AAD"/>
              </a:solidFill>
              <a:latin typeface="League Spartan"/>
              <a:ea typeface="League Spartan"/>
              <a:cs typeface="League Spartan"/>
              <a:sym typeface="League Spartan"/>
            </a:endParaRPr>
          </a:p>
        </p:txBody>
      </p:sp>
      <p:sp>
        <p:nvSpPr>
          <p:cNvPr id="4" name="TextBox 4"/>
          <p:cNvSpPr txBox="1"/>
          <p:nvPr/>
        </p:nvSpPr>
        <p:spPr>
          <a:xfrm>
            <a:off x="851338" y="1139957"/>
            <a:ext cx="13690481"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rPr>
              <a:t>COUTANEOUS MECHANORECEPTORS</a:t>
            </a:r>
          </a:p>
        </p:txBody>
      </p:sp>
      <p:pic>
        <p:nvPicPr>
          <p:cNvPr id="8" name="Immagine 7" descr="Immagine che contiene testo, Arte bambini, disegno, schizzo&#10;&#10;Descrizione generata automaticamente">
            <a:extLst>
              <a:ext uri="{FF2B5EF4-FFF2-40B4-BE49-F238E27FC236}">
                <a16:creationId xmlns:a16="http://schemas.microsoft.com/office/drawing/2014/main" id="{7712F7BF-25E5-E578-B113-9986539E48FB}"/>
              </a:ext>
            </a:extLst>
          </p:cNvPr>
          <p:cNvPicPr>
            <a:picLocks noChangeAspect="1"/>
          </p:cNvPicPr>
          <p:nvPr/>
        </p:nvPicPr>
        <p:blipFill>
          <a:blip r:embed="rId4"/>
          <a:srcRect l="63" t="1293" r="67362" b="549"/>
          <a:stretch/>
        </p:blipFill>
        <p:spPr>
          <a:xfrm>
            <a:off x="7699073" y="2463920"/>
            <a:ext cx="4007974" cy="6037513"/>
          </a:xfrm>
          <a:prstGeom prst="rect">
            <a:avLst/>
          </a:prstGeom>
        </p:spPr>
      </p:pic>
      <p:graphicFrame>
        <p:nvGraphicFramePr>
          <p:cNvPr id="9" name="Diagramma 8">
            <a:extLst>
              <a:ext uri="{FF2B5EF4-FFF2-40B4-BE49-F238E27FC236}">
                <a16:creationId xmlns:a16="http://schemas.microsoft.com/office/drawing/2014/main" id="{AF3DC64D-AB12-C33D-844D-FB7555032E7B}"/>
              </a:ext>
            </a:extLst>
          </p:cNvPr>
          <p:cNvGraphicFramePr/>
          <p:nvPr>
            <p:extLst>
              <p:ext uri="{D42A27DB-BD31-4B8C-83A1-F6EECF244321}">
                <p14:modId xmlns:p14="http://schemas.microsoft.com/office/powerpoint/2010/main" val="747752682"/>
              </p:ext>
            </p:extLst>
          </p:nvPr>
        </p:nvGraphicFramePr>
        <p:xfrm>
          <a:off x="2842244" y="3656710"/>
          <a:ext cx="4867603" cy="48203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98" name="Diagramma 597">
            <a:extLst>
              <a:ext uri="{FF2B5EF4-FFF2-40B4-BE49-F238E27FC236}">
                <a16:creationId xmlns:a16="http://schemas.microsoft.com/office/drawing/2014/main" id="{BE530945-0106-A381-ED03-15EB7C9937A2}"/>
              </a:ext>
            </a:extLst>
          </p:cNvPr>
          <p:cNvGraphicFramePr/>
          <p:nvPr>
            <p:extLst>
              <p:ext uri="{D42A27DB-BD31-4B8C-83A1-F6EECF244321}">
                <p14:modId xmlns:p14="http://schemas.microsoft.com/office/powerpoint/2010/main" val="3605835155"/>
              </p:ext>
            </p:extLst>
          </p:nvPr>
        </p:nvGraphicFramePr>
        <p:xfrm>
          <a:off x="-589935" y="3664973"/>
          <a:ext cx="4664177" cy="483747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806" name="Immagine 805" descr="Immagine che contiene testo, Arte bambini, disegno, schizzo&#10;&#10;Descrizione generata automaticamente">
            <a:extLst>
              <a:ext uri="{FF2B5EF4-FFF2-40B4-BE49-F238E27FC236}">
                <a16:creationId xmlns:a16="http://schemas.microsoft.com/office/drawing/2014/main" id="{466AD8D1-43B3-1596-08D4-B9D183874E2D}"/>
              </a:ext>
            </a:extLst>
          </p:cNvPr>
          <p:cNvPicPr>
            <a:picLocks noChangeAspect="1"/>
          </p:cNvPicPr>
          <p:nvPr/>
        </p:nvPicPr>
        <p:blipFill>
          <a:blip r:embed="rId4"/>
          <a:srcRect l="33275" t="1403" r="20140" b="702"/>
          <a:stretch/>
        </p:blipFill>
        <p:spPr>
          <a:xfrm>
            <a:off x="11918209" y="2427598"/>
            <a:ext cx="5731828" cy="6021325"/>
          </a:xfrm>
          <a:prstGeom prst="rect">
            <a:avLst/>
          </a:prstGeom>
        </p:spPr>
      </p:pic>
      <p:pic>
        <p:nvPicPr>
          <p:cNvPr id="808" name="Immagine 807" descr="Immagine che contiene testo, Arte bambini, disegno, schizzo&#10;&#10;Descrizione generata automaticamente">
            <a:extLst>
              <a:ext uri="{FF2B5EF4-FFF2-40B4-BE49-F238E27FC236}">
                <a16:creationId xmlns:a16="http://schemas.microsoft.com/office/drawing/2014/main" id="{25463E52-A3FB-EC6F-C8F2-3C9304F09470}"/>
              </a:ext>
            </a:extLst>
          </p:cNvPr>
          <p:cNvPicPr>
            <a:picLocks noChangeAspect="1"/>
          </p:cNvPicPr>
          <p:nvPr/>
        </p:nvPicPr>
        <p:blipFill>
          <a:blip r:embed="rId4"/>
          <a:srcRect l="79455" t="11939" r="124" b="78160"/>
          <a:stretch/>
        </p:blipFill>
        <p:spPr>
          <a:xfrm>
            <a:off x="7700589" y="-1083523"/>
            <a:ext cx="3555947" cy="862149"/>
          </a:xfrm>
          <a:prstGeom prst="rect">
            <a:avLst/>
          </a:prstGeom>
        </p:spPr>
      </p:pic>
      <p:pic>
        <p:nvPicPr>
          <p:cNvPr id="810" name="Immagine 809" descr="Immagine che contiene testo, Arte bambini, disegno, schizzo&#10;&#10;Descrizione generata automaticamente">
            <a:extLst>
              <a:ext uri="{FF2B5EF4-FFF2-40B4-BE49-F238E27FC236}">
                <a16:creationId xmlns:a16="http://schemas.microsoft.com/office/drawing/2014/main" id="{96B09E6D-2807-9CFE-B080-B81E0E1446A0}"/>
              </a:ext>
            </a:extLst>
          </p:cNvPr>
          <p:cNvPicPr>
            <a:picLocks noChangeAspect="1"/>
          </p:cNvPicPr>
          <p:nvPr/>
        </p:nvPicPr>
        <p:blipFill>
          <a:blip r:embed="rId4"/>
          <a:srcRect l="79703" t="425" r="-124" b="88657"/>
          <a:stretch/>
        </p:blipFill>
        <p:spPr>
          <a:xfrm>
            <a:off x="8153474" y="10514011"/>
            <a:ext cx="3555894" cy="950707"/>
          </a:xfrm>
          <a:prstGeom prst="rect">
            <a:avLst/>
          </a:prstGeom>
        </p:spPr>
      </p:pic>
    </p:spTree>
    <p:extLst>
      <p:ext uri="{BB962C8B-B14F-4D97-AF65-F5344CB8AC3E}">
        <p14:creationId xmlns:p14="http://schemas.microsoft.com/office/powerpoint/2010/main" val="1883319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851338" y="1952085"/>
            <a:ext cx="6021380" cy="912915"/>
          </a:xfrm>
          <a:prstGeom prst="rect">
            <a:avLst/>
          </a:prstGeom>
        </p:spPr>
        <p:txBody>
          <a:bodyPr lIns="0" tIns="0" rIns="0" bIns="0" rtlCol="0" anchor="t">
            <a:spAutoFit/>
          </a:bodyPr>
          <a:lstStyle/>
          <a:p>
            <a:pPr>
              <a:lnSpc>
                <a:spcPts val="7431"/>
              </a:lnSpc>
            </a:pPr>
            <a:r>
              <a:rPr lang="en-US" sz="5300" b="1">
                <a:solidFill>
                  <a:srgbClr val="004AAD"/>
                </a:solidFill>
                <a:latin typeface="League Spartan"/>
                <a:ea typeface="League Spartan"/>
                <a:cs typeface="League Spartan"/>
                <a:sym typeface="League Spartan"/>
              </a:rPr>
              <a:t>IN SKIN</a:t>
            </a:r>
            <a:endParaRPr lang="en-US" sz="5308" b="1">
              <a:solidFill>
                <a:srgbClr val="004AAD"/>
              </a:solidFill>
              <a:latin typeface="League Spartan"/>
              <a:ea typeface="League Spartan"/>
              <a:cs typeface="League Spartan"/>
              <a:sym typeface="League Spartan"/>
            </a:endParaRPr>
          </a:p>
        </p:txBody>
      </p:sp>
      <p:sp>
        <p:nvSpPr>
          <p:cNvPr id="4" name="TextBox 4"/>
          <p:cNvSpPr txBox="1"/>
          <p:nvPr/>
        </p:nvSpPr>
        <p:spPr>
          <a:xfrm>
            <a:off x="851338" y="1139957"/>
            <a:ext cx="13690481"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rPr>
              <a:t>COUTANEOUS MECHANORECEPTORS</a:t>
            </a:r>
          </a:p>
        </p:txBody>
      </p:sp>
      <p:pic>
        <p:nvPicPr>
          <p:cNvPr id="8" name="Immagine 7" descr="Immagine che contiene testo, Arte bambini, disegno, schizzo&#10;&#10;Descrizione generata automaticamente">
            <a:extLst>
              <a:ext uri="{FF2B5EF4-FFF2-40B4-BE49-F238E27FC236}">
                <a16:creationId xmlns:a16="http://schemas.microsoft.com/office/drawing/2014/main" id="{7712F7BF-25E5-E578-B113-9986539E48FB}"/>
              </a:ext>
            </a:extLst>
          </p:cNvPr>
          <p:cNvPicPr>
            <a:picLocks noChangeAspect="1"/>
          </p:cNvPicPr>
          <p:nvPr/>
        </p:nvPicPr>
        <p:blipFill>
          <a:blip r:embed="rId4"/>
          <a:srcRect l="63" t="1293" r="67362" b="549"/>
          <a:stretch/>
        </p:blipFill>
        <p:spPr>
          <a:xfrm>
            <a:off x="7699073" y="2463920"/>
            <a:ext cx="4007974" cy="6037513"/>
          </a:xfrm>
          <a:prstGeom prst="rect">
            <a:avLst/>
          </a:prstGeom>
        </p:spPr>
      </p:pic>
      <p:graphicFrame>
        <p:nvGraphicFramePr>
          <p:cNvPr id="9" name="Diagramma 8">
            <a:extLst>
              <a:ext uri="{FF2B5EF4-FFF2-40B4-BE49-F238E27FC236}">
                <a16:creationId xmlns:a16="http://schemas.microsoft.com/office/drawing/2014/main" id="{AF3DC64D-AB12-C33D-844D-FB7555032E7B}"/>
              </a:ext>
            </a:extLst>
          </p:cNvPr>
          <p:cNvGraphicFramePr/>
          <p:nvPr>
            <p:extLst>
              <p:ext uri="{D42A27DB-BD31-4B8C-83A1-F6EECF244321}">
                <p14:modId xmlns:p14="http://schemas.microsoft.com/office/powerpoint/2010/main" val="1403737973"/>
              </p:ext>
            </p:extLst>
          </p:nvPr>
        </p:nvGraphicFramePr>
        <p:xfrm>
          <a:off x="1048916" y="3656710"/>
          <a:ext cx="4867603" cy="48203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06" name="Immagine 805" descr="Immagine che contiene testo, Arte bambini, disegno, schizzo&#10;&#10;Descrizione generata automaticamente">
            <a:extLst>
              <a:ext uri="{FF2B5EF4-FFF2-40B4-BE49-F238E27FC236}">
                <a16:creationId xmlns:a16="http://schemas.microsoft.com/office/drawing/2014/main" id="{466AD8D1-43B3-1596-08D4-B9D183874E2D}"/>
              </a:ext>
            </a:extLst>
          </p:cNvPr>
          <p:cNvPicPr>
            <a:picLocks noChangeAspect="1"/>
          </p:cNvPicPr>
          <p:nvPr/>
        </p:nvPicPr>
        <p:blipFill>
          <a:blip r:embed="rId4"/>
          <a:srcRect l="33275" t="1403" r="20140" b="702"/>
          <a:stretch/>
        </p:blipFill>
        <p:spPr>
          <a:xfrm>
            <a:off x="11918209" y="2427598"/>
            <a:ext cx="5731828" cy="6021325"/>
          </a:xfrm>
          <a:prstGeom prst="rect">
            <a:avLst/>
          </a:prstGeom>
        </p:spPr>
      </p:pic>
      <p:pic>
        <p:nvPicPr>
          <p:cNvPr id="808" name="Immagine 807" descr="Immagine che contiene testo, Arte bambini, disegno, schizzo&#10;&#10;Descrizione generata automaticamente">
            <a:extLst>
              <a:ext uri="{FF2B5EF4-FFF2-40B4-BE49-F238E27FC236}">
                <a16:creationId xmlns:a16="http://schemas.microsoft.com/office/drawing/2014/main" id="{25463E52-A3FB-EC6F-C8F2-3C9304F09470}"/>
              </a:ext>
            </a:extLst>
          </p:cNvPr>
          <p:cNvPicPr>
            <a:picLocks noChangeAspect="1"/>
          </p:cNvPicPr>
          <p:nvPr/>
        </p:nvPicPr>
        <p:blipFill>
          <a:blip r:embed="rId4"/>
          <a:srcRect l="79455" t="11939" r="124" b="78160"/>
          <a:stretch/>
        </p:blipFill>
        <p:spPr>
          <a:xfrm>
            <a:off x="7700589" y="-1083523"/>
            <a:ext cx="3555947" cy="862149"/>
          </a:xfrm>
          <a:prstGeom prst="rect">
            <a:avLst/>
          </a:prstGeom>
        </p:spPr>
      </p:pic>
      <p:pic>
        <p:nvPicPr>
          <p:cNvPr id="810" name="Immagine 809" descr="Immagine che contiene testo, Arte bambini, disegno, schizzo&#10;&#10;Descrizione generata automaticamente">
            <a:extLst>
              <a:ext uri="{FF2B5EF4-FFF2-40B4-BE49-F238E27FC236}">
                <a16:creationId xmlns:a16="http://schemas.microsoft.com/office/drawing/2014/main" id="{96B09E6D-2807-9CFE-B080-B81E0E1446A0}"/>
              </a:ext>
            </a:extLst>
          </p:cNvPr>
          <p:cNvPicPr>
            <a:picLocks noChangeAspect="1"/>
          </p:cNvPicPr>
          <p:nvPr/>
        </p:nvPicPr>
        <p:blipFill>
          <a:blip r:embed="rId4"/>
          <a:srcRect l="79703" t="425" r="-124" b="88657"/>
          <a:stretch/>
        </p:blipFill>
        <p:spPr>
          <a:xfrm>
            <a:off x="8153474" y="10514011"/>
            <a:ext cx="3555894" cy="950707"/>
          </a:xfrm>
          <a:prstGeom prst="rect">
            <a:avLst/>
          </a:prstGeom>
        </p:spPr>
      </p:pic>
    </p:spTree>
    <p:extLst>
      <p:ext uri="{BB962C8B-B14F-4D97-AF65-F5344CB8AC3E}">
        <p14:creationId xmlns:p14="http://schemas.microsoft.com/office/powerpoint/2010/main" val="2170490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5" name="Gruppo 4">
            <a:extLst>
              <a:ext uri="{FF2B5EF4-FFF2-40B4-BE49-F238E27FC236}">
                <a16:creationId xmlns:a16="http://schemas.microsoft.com/office/drawing/2014/main" id="{13DC0017-0062-6156-ACE9-52FE07AD6569}"/>
              </a:ext>
            </a:extLst>
          </p:cNvPr>
          <p:cNvGrpSpPr/>
          <p:nvPr/>
        </p:nvGrpSpPr>
        <p:grpSpPr>
          <a:xfrm>
            <a:off x="567489" y="1497920"/>
            <a:ext cx="7826116" cy="3957614"/>
            <a:chOff x="567489" y="1497920"/>
            <a:chExt cx="7826116" cy="3957614"/>
          </a:xfrm>
        </p:grpSpPr>
        <p:sp>
          <p:nvSpPr>
            <p:cNvPr id="3" name="TextBox 3"/>
            <p:cNvSpPr txBox="1"/>
            <p:nvPr/>
          </p:nvSpPr>
          <p:spPr>
            <a:xfrm>
              <a:off x="567489" y="1497920"/>
              <a:ext cx="7826116" cy="915635"/>
            </a:xfrm>
            <a:prstGeom prst="rect">
              <a:avLst/>
            </a:prstGeom>
          </p:spPr>
          <p:txBody>
            <a:bodyPr wrap="square" lIns="0" tIns="0" rIns="0" bIns="0" rtlCol="0" anchor="t">
              <a:spAutoFit/>
            </a:bodyPr>
            <a:lstStyle/>
            <a:p>
              <a:pPr>
                <a:lnSpc>
                  <a:spcPts val="7431"/>
                </a:lnSpc>
              </a:pPr>
              <a:r>
                <a:rPr lang="en-US" sz="4800">
                  <a:solidFill>
                    <a:srgbClr val="004AAD"/>
                  </a:solidFill>
                  <a:latin typeface="League Spartan"/>
                  <a:ea typeface="League Spartan"/>
                  <a:cs typeface="League Spartan"/>
                </a:rPr>
                <a:t>SA I</a:t>
              </a:r>
              <a:r>
                <a:rPr lang="en-US" sz="5300">
                  <a:solidFill>
                    <a:srgbClr val="004AAD"/>
                  </a:solidFill>
                  <a:latin typeface="League Spartan"/>
                  <a:ea typeface="League Spartan"/>
                  <a:cs typeface="League Spartan"/>
                </a:rPr>
                <a:t> </a:t>
              </a:r>
              <a:r>
                <a:rPr lang="en-US" sz="3600">
                  <a:solidFill>
                    <a:srgbClr val="004AAD"/>
                  </a:solidFill>
                  <a:latin typeface="League Spartan"/>
                  <a:ea typeface="League Spartan"/>
                  <a:cs typeface="League Spartan"/>
                </a:rPr>
                <a:t>and</a:t>
              </a:r>
              <a:r>
                <a:rPr lang="en-US" sz="5300">
                  <a:solidFill>
                    <a:srgbClr val="004AAD"/>
                  </a:solidFill>
                  <a:latin typeface="League Spartan"/>
                  <a:ea typeface="League Spartan"/>
                  <a:cs typeface="League Spartan"/>
                </a:rPr>
                <a:t> </a:t>
              </a:r>
              <a:r>
                <a:rPr lang="en-US" sz="4000">
                  <a:solidFill>
                    <a:srgbClr val="004AAD"/>
                  </a:solidFill>
                  <a:latin typeface="League Spartan"/>
                  <a:ea typeface="League Spartan"/>
                  <a:cs typeface="League Spartan"/>
                </a:rPr>
                <a:t>MERKEL CELLS</a:t>
              </a:r>
            </a:p>
          </p:txBody>
        </p:sp>
        <p:sp>
          <p:nvSpPr>
            <p:cNvPr id="4" name="TextBox 4"/>
            <p:cNvSpPr txBox="1"/>
            <p:nvPr/>
          </p:nvSpPr>
          <p:spPr>
            <a:xfrm>
              <a:off x="567489" y="2613730"/>
              <a:ext cx="7456020" cy="2841804"/>
            </a:xfrm>
            <a:prstGeom prst="rect">
              <a:avLst/>
            </a:prstGeom>
          </p:spPr>
          <p:txBody>
            <a:bodyPr wrap="square" lIns="0" tIns="0" rIns="0" bIns="0" rtlCol="0" anchor="t">
              <a:spAutoFit/>
            </a:bodyPr>
            <a:lstStyle/>
            <a:p>
              <a:pPr marL="457200" indent="-457200">
                <a:spcAft>
                  <a:spcPts val="1000"/>
                </a:spcAft>
                <a:buFont typeface="Courier New"/>
                <a:buChar char="o"/>
              </a:pPr>
              <a:r>
                <a:rPr lang="en-US" sz="2800">
                  <a:solidFill>
                    <a:srgbClr val="000000"/>
                  </a:solidFill>
                  <a:latin typeface="Poppins"/>
                  <a:ea typeface="Poppins"/>
                  <a:cs typeface="Poppins"/>
                </a:rPr>
                <a:t>Type I: small receptive field, close to surface</a:t>
              </a:r>
              <a:endParaRPr lang="it-IT">
                <a:solidFill>
                  <a:srgbClr val="000000"/>
                </a:solidFill>
                <a:latin typeface="Calibri"/>
                <a:ea typeface="Calibri"/>
                <a:cs typeface="Calibri"/>
              </a:endParaRPr>
            </a:p>
            <a:p>
              <a:pPr marL="457200" indent="-457200">
                <a:spcAft>
                  <a:spcPts val="1000"/>
                </a:spcAft>
                <a:buFont typeface="Courier New"/>
                <a:buChar char="o"/>
              </a:pPr>
              <a:r>
                <a:rPr lang="en-US" sz="2800">
                  <a:solidFill>
                    <a:srgbClr val="000000"/>
                  </a:solidFill>
                  <a:latin typeface="Poppins"/>
                  <a:ea typeface="Poppins"/>
                  <a:cs typeface="Poppins"/>
                </a:rPr>
                <a:t>Static or low-frequency changes in tissue</a:t>
              </a:r>
              <a:endParaRPr lang="it-IT">
                <a:solidFill>
                  <a:srgbClr val="000000"/>
                </a:solidFill>
                <a:latin typeface="Calibri"/>
                <a:ea typeface="Calibri"/>
                <a:cs typeface="Calibri"/>
              </a:endParaRPr>
            </a:p>
            <a:p>
              <a:pPr marL="457200" indent="-457200">
                <a:spcAft>
                  <a:spcPts val="1000"/>
                </a:spcAft>
                <a:buFont typeface="Courier New"/>
                <a:buChar char="o"/>
              </a:pPr>
              <a:r>
                <a:rPr lang="en-US" sz="2800">
                  <a:solidFill>
                    <a:srgbClr val="000000"/>
                  </a:solidFill>
                  <a:latin typeface="Poppins"/>
                  <a:ea typeface="Poppins"/>
                  <a:cs typeface="Poppins"/>
                </a:rPr>
                <a:t>Sensitive to stimulus position and velocity</a:t>
              </a:r>
            </a:p>
          </p:txBody>
        </p:sp>
      </p:grpSp>
      <p:pic>
        <p:nvPicPr>
          <p:cNvPr id="7" name="Immagine 6" descr="Immagine che contiene testo, Arte bambini, disegno, schizzo&#10;&#10;Descrizione generata automaticamente">
            <a:extLst>
              <a:ext uri="{FF2B5EF4-FFF2-40B4-BE49-F238E27FC236}">
                <a16:creationId xmlns:a16="http://schemas.microsoft.com/office/drawing/2014/main" id="{412F5FFA-61A9-8D91-68F8-DD6A861BAA1A}"/>
              </a:ext>
            </a:extLst>
          </p:cNvPr>
          <p:cNvPicPr>
            <a:picLocks noChangeAspect="1"/>
          </p:cNvPicPr>
          <p:nvPr/>
        </p:nvPicPr>
        <p:blipFill>
          <a:blip r:embed="rId4"/>
          <a:srcRect t="-94" r="67544" b="-442"/>
          <a:stretch/>
        </p:blipFill>
        <p:spPr>
          <a:xfrm>
            <a:off x="11811001" y="772372"/>
            <a:ext cx="5674900" cy="8750139"/>
          </a:xfrm>
          <a:prstGeom prst="rect">
            <a:avLst/>
          </a:prstGeom>
        </p:spPr>
      </p:pic>
      <p:grpSp>
        <p:nvGrpSpPr>
          <p:cNvPr id="14" name="Gruppo 13">
            <a:extLst>
              <a:ext uri="{FF2B5EF4-FFF2-40B4-BE49-F238E27FC236}">
                <a16:creationId xmlns:a16="http://schemas.microsoft.com/office/drawing/2014/main" id="{9C944EA3-AE81-E6A6-C756-2AEBC1CF84D5}"/>
              </a:ext>
            </a:extLst>
          </p:cNvPr>
          <p:cNvGrpSpPr/>
          <p:nvPr/>
        </p:nvGrpSpPr>
        <p:grpSpPr>
          <a:xfrm>
            <a:off x="2166403" y="6448649"/>
            <a:ext cx="7826116" cy="1946807"/>
            <a:chOff x="527384" y="5909498"/>
            <a:chExt cx="7826116" cy="1946807"/>
          </a:xfrm>
        </p:grpSpPr>
        <p:sp>
          <p:nvSpPr>
            <p:cNvPr id="9" name="TextBox 3">
              <a:extLst>
                <a:ext uri="{FF2B5EF4-FFF2-40B4-BE49-F238E27FC236}">
                  <a16:creationId xmlns:a16="http://schemas.microsoft.com/office/drawing/2014/main" id="{9D946FF3-4E20-A700-003F-7EB44DB9FD71}"/>
                </a:ext>
              </a:extLst>
            </p:cNvPr>
            <p:cNvSpPr txBox="1"/>
            <p:nvPr/>
          </p:nvSpPr>
          <p:spPr>
            <a:xfrm>
              <a:off x="527384" y="5909498"/>
              <a:ext cx="7826116" cy="804066"/>
            </a:xfrm>
            <a:prstGeom prst="rect">
              <a:avLst/>
            </a:prstGeom>
          </p:spPr>
          <p:txBody>
            <a:bodyPr wrap="square" lIns="0" tIns="0" rIns="0" bIns="0" rtlCol="0" anchor="t">
              <a:spAutoFit/>
            </a:bodyPr>
            <a:lstStyle/>
            <a:p>
              <a:pPr>
                <a:lnSpc>
                  <a:spcPts val="7431"/>
                </a:lnSpc>
              </a:pPr>
              <a:r>
                <a:rPr lang="en-US" sz="2400">
                  <a:solidFill>
                    <a:srgbClr val="004AAD"/>
                  </a:solidFill>
                  <a:latin typeface="League Spartan"/>
                  <a:ea typeface="League Spartan"/>
                  <a:cs typeface="League Spartan"/>
                </a:rPr>
                <a:t>SA II and RUFFINI ENDINGS</a:t>
              </a:r>
            </a:p>
          </p:txBody>
        </p:sp>
        <p:sp>
          <p:nvSpPr>
            <p:cNvPr id="10" name="TextBox 4">
              <a:extLst>
                <a:ext uri="{FF2B5EF4-FFF2-40B4-BE49-F238E27FC236}">
                  <a16:creationId xmlns:a16="http://schemas.microsoft.com/office/drawing/2014/main" id="{E28960F9-CCC0-4F81-9D67-B612305AFA05}"/>
                </a:ext>
              </a:extLst>
            </p:cNvPr>
            <p:cNvSpPr txBox="1"/>
            <p:nvPr/>
          </p:nvSpPr>
          <p:spPr>
            <a:xfrm>
              <a:off x="527384" y="7025308"/>
              <a:ext cx="7456020" cy="830997"/>
            </a:xfrm>
            <a:prstGeom prst="rect">
              <a:avLst/>
            </a:prstGeom>
          </p:spPr>
          <p:txBody>
            <a:bodyPr wrap="square" lIns="0" tIns="0" rIns="0" bIns="0" rtlCol="0" anchor="t">
              <a:spAutoFit/>
            </a:bodyPr>
            <a:lstStyle/>
            <a:p>
              <a:pPr marL="457200" indent="-457200">
                <a:buFont typeface="Courier New"/>
                <a:buChar char="o"/>
              </a:pPr>
              <a:r>
                <a:rPr lang="en-US">
                  <a:solidFill>
                    <a:srgbClr val="000000"/>
                  </a:solidFill>
                  <a:latin typeface="Poppins"/>
                  <a:ea typeface="Poppins"/>
                  <a:cs typeface="Poppins"/>
                </a:rPr>
                <a:t>Type II: large receptive field, deep in the skin</a:t>
              </a:r>
              <a:endParaRPr lang="en-US">
                <a:solidFill>
                  <a:srgbClr val="000000"/>
                </a:solidFill>
                <a:latin typeface="Calibri"/>
                <a:ea typeface="Calibri"/>
                <a:cs typeface="Poppins"/>
              </a:endParaRPr>
            </a:p>
            <a:p>
              <a:pPr marL="457200" indent="-457200">
                <a:buFont typeface="Courier New"/>
                <a:buChar char="o"/>
              </a:pPr>
              <a:r>
                <a:rPr lang="en-US">
                  <a:solidFill>
                    <a:srgbClr val="000000"/>
                  </a:solidFill>
                  <a:latin typeface="Calibri"/>
                  <a:ea typeface="Calibri"/>
                  <a:cs typeface="Poppins"/>
                </a:rPr>
                <a:t>S</a:t>
              </a:r>
              <a:r>
                <a:rPr lang="en-US">
                  <a:solidFill>
                    <a:srgbClr val="000000"/>
                  </a:solidFill>
                  <a:latin typeface="Poppins"/>
                  <a:ea typeface="Poppins"/>
                  <a:cs typeface="Poppins"/>
                </a:rPr>
                <a:t>kin stretches</a:t>
              </a:r>
              <a:endParaRPr lang="en-US">
                <a:solidFill>
                  <a:srgbClr val="000000"/>
                </a:solidFill>
                <a:latin typeface="Calibri"/>
                <a:ea typeface="Calibri"/>
                <a:cs typeface="Poppins"/>
              </a:endParaRPr>
            </a:p>
            <a:p>
              <a:pPr marL="457200" indent="-457200">
                <a:buFont typeface="Courier New"/>
                <a:buChar char="o"/>
              </a:pPr>
              <a:r>
                <a:rPr lang="en-US">
                  <a:solidFill>
                    <a:srgbClr val="000000"/>
                  </a:solidFill>
                  <a:latin typeface="Poppins"/>
                  <a:ea typeface="Poppins"/>
                  <a:cs typeface="Poppins"/>
                </a:rPr>
                <a:t>Ruffini endings?</a:t>
              </a:r>
            </a:p>
          </p:txBody>
        </p:sp>
      </p:grpSp>
      <p:pic>
        <p:nvPicPr>
          <p:cNvPr id="21" name="Immagine 20" descr="Immagine che contiene testo, Arte bambini, disegno, schizzo&#10;&#10;Descrizione generata automaticamente">
            <a:extLst>
              <a:ext uri="{FF2B5EF4-FFF2-40B4-BE49-F238E27FC236}">
                <a16:creationId xmlns:a16="http://schemas.microsoft.com/office/drawing/2014/main" id="{D585CEE1-CF55-0E4A-DF79-693B9FDE9EDB}"/>
              </a:ext>
            </a:extLst>
          </p:cNvPr>
          <p:cNvPicPr>
            <a:picLocks noChangeAspect="1"/>
          </p:cNvPicPr>
          <p:nvPr/>
        </p:nvPicPr>
        <p:blipFill>
          <a:blip r:embed="rId4"/>
          <a:srcRect l="33275" t="1403" r="20140" b="702"/>
          <a:stretch/>
        </p:blipFill>
        <p:spPr>
          <a:xfrm>
            <a:off x="18733076" y="2427598"/>
            <a:ext cx="5731828" cy="6021325"/>
          </a:xfrm>
          <a:prstGeom prst="rect">
            <a:avLst/>
          </a:prstGeom>
        </p:spPr>
      </p:pic>
      <p:pic>
        <p:nvPicPr>
          <p:cNvPr id="19" name="Immagine 18" descr="Immagine che contiene testo, Arte bambini, disegno, schizzo&#10;&#10;Descrizione generata automaticamente">
            <a:extLst>
              <a:ext uri="{FF2B5EF4-FFF2-40B4-BE49-F238E27FC236}">
                <a16:creationId xmlns:a16="http://schemas.microsoft.com/office/drawing/2014/main" id="{B6EAAA1D-B31E-4729-5329-BB58088133F4}"/>
              </a:ext>
            </a:extLst>
          </p:cNvPr>
          <p:cNvPicPr>
            <a:picLocks noChangeAspect="1"/>
          </p:cNvPicPr>
          <p:nvPr/>
        </p:nvPicPr>
        <p:blipFill>
          <a:blip r:embed="rId4"/>
          <a:srcRect l="79703" t="425" r="-124" b="88657"/>
          <a:stretch/>
        </p:blipFill>
        <p:spPr>
          <a:xfrm>
            <a:off x="7767888" y="3309468"/>
            <a:ext cx="3555894" cy="950707"/>
          </a:xfrm>
          <a:prstGeom prst="rect">
            <a:avLst/>
          </a:prstGeom>
        </p:spPr>
      </p:pic>
      <p:pic>
        <p:nvPicPr>
          <p:cNvPr id="8" name="Immagine 7" descr="Immagine che contiene testo, Arte bambini, disegno, schizzo&#10;&#10;Descrizione generata automaticamente">
            <a:extLst>
              <a:ext uri="{FF2B5EF4-FFF2-40B4-BE49-F238E27FC236}">
                <a16:creationId xmlns:a16="http://schemas.microsoft.com/office/drawing/2014/main" id="{5BD77650-D3DB-0F59-0669-78465F0859D2}"/>
              </a:ext>
            </a:extLst>
          </p:cNvPr>
          <p:cNvPicPr>
            <a:picLocks noChangeAspect="1"/>
          </p:cNvPicPr>
          <p:nvPr/>
        </p:nvPicPr>
        <p:blipFill>
          <a:blip r:embed="rId4"/>
          <a:srcRect l="79455" t="11939" r="124" b="78160"/>
          <a:stretch/>
        </p:blipFill>
        <p:spPr>
          <a:xfrm>
            <a:off x="7763428" y="7725831"/>
            <a:ext cx="3555947" cy="862149"/>
          </a:xfrm>
          <a:prstGeom prst="rect">
            <a:avLst/>
          </a:prstGeom>
        </p:spPr>
      </p:pic>
    </p:spTree>
    <p:extLst>
      <p:ext uri="{BB962C8B-B14F-4D97-AF65-F5344CB8AC3E}">
        <p14:creationId xmlns:p14="http://schemas.microsoft.com/office/powerpoint/2010/main" val="1119839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p:cNvSpPr>
          <p:nvPr/>
        </p:nvSpPr>
        <p:spPr>
          <a:xfrm>
            <a:off x="39414" y="3941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5" name="Gruppo 4">
            <a:extLst>
              <a:ext uri="{FF2B5EF4-FFF2-40B4-BE49-F238E27FC236}">
                <a16:creationId xmlns:a16="http://schemas.microsoft.com/office/drawing/2014/main" id="{DB6823F0-9A87-77A4-974F-2514EE5FB37B}"/>
              </a:ext>
            </a:extLst>
          </p:cNvPr>
          <p:cNvGrpSpPr/>
          <p:nvPr/>
        </p:nvGrpSpPr>
        <p:grpSpPr>
          <a:xfrm>
            <a:off x="1969281" y="2188033"/>
            <a:ext cx="7826116" cy="2203287"/>
            <a:chOff x="567489" y="1497920"/>
            <a:chExt cx="7826116" cy="2203287"/>
          </a:xfrm>
        </p:grpSpPr>
        <p:sp>
          <p:nvSpPr>
            <p:cNvPr id="3" name="TextBox 3"/>
            <p:cNvSpPr txBox="1"/>
            <p:nvPr/>
          </p:nvSpPr>
          <p:spPr>
            <a:xfrm>
              <a:off x="567489" y="1497920"/>
              <a:ext cx="7826116" cy="804066"/>
            </a:xfrm>
            <a:prstGeom prst="rect">
              <a:avLst/>
            </a:prstGeom>
          </p:spPr>
          <p:txBody>
            <a:bodyPr wrap="square" lIns="0" tIns="0" rIns="0" bIns="0" rtlCol="0" anchor="t">
              <a:spAutoFit/>
            </a:bodyPr>
            <a:lstStyle/>
            <a:p>
              <a:pPr>
                <a:lnSpc>
                  <a:spcPts val="7431"/>
                </a:lnSpc>
              </a:pPr>
              <a:r>
                <a:rPr lang="en-US" sz="2400">
                  <a:solidFill>
                    <a:srgbClr val="004AAD"/>
                  </a:solidFill>
                  <a:latin typeface="League Spartan"/>
                  <a:ea typeface="League Spartan"/>
                  <a:cs typeface="League Spartan"/>
                </a:rPr>
                <a:t>SA I and MERKEL CELLS</a:t>
              </a:r>
            </a:p>
          </p:txBody>
        </p:sp>
        <p:sp>
          <p:nvSpPr>
            <p:cNvPr id="4" name="TextBox 4"/>
            <p:cNvSpPr txBox="1"/>
            <p:nvPr/>
          </p:nvSpPr>
          <p:spPr>
            <a:xfrm>
              <a:off x="567489" y="2613730"/>
              <a:ext cx="7456020" cy="1087477"/>
            </a:xfrm>
            <a:prstGeom prst="rect">
              <a:avLst/>
            </a:prstGeom>
          </p:spPr>
          <p:txBody>
            <a:bodyPr wrap="square" lIns="0" tIns="0" rIns="0" bIns="0" rtlCol="0" anchor="t">
              <a:spAutoFit/>
            </a:bodyPr>
            <a:lstStyle/>
            <a:p>
              <a:pPr marL="457200" indent="-457200">
                <a:spcAft>
                  <a:spcPts val="1000"/>
                </a:spcAft>
                <a:buFont typeface="Courier New"/>
                <a:buChar char="o"/>
              </a:pPr>
              <a:r>
                <a:rPr lang="en-US">
                  <a:solidFill>
                    <a:srgbClr val="000000"/>
                  </a:solidFill>
                  <a:latin typeface="Poppins"/>
                  <a:ea typeface="Poppins"/>
                  <a:cs typeface="Poppins"/>
                </a:rPr>
                <a:t>Type I: small receptive field, close to surface</a:t>
              </a:r>
              <a:endParaRPr lang="it-IT">
                <a:solidFill>
                  <a:srgbClr val="000000"/>
                </a:solidFill>
                <a:latin typeface="Calibri"/>
                <a:ea typeface="Calibri"/>
                <a:cs typeface="Calibri"/>
              </a:endParaRPr>
            </a:p>
            <a:p>
              <a:pPr marL="457200" indent="-457200">
                <a:spcAft>
                  <a:spcPts val="1000"/>
                </a:spcAft>
                <a:buFont typeface="Courier New"/>
                <a:buChar char="o"/>
              </a:pPr>
              <a:r>
                <a:rPr lang="en-US">
                  <a:solidFill>
                    <a:srgbClr val="000000"/>
                  </a:solidFill>
                  <a:latin typeface="Poppins"/>
                  <a:ea typeface="Poppins"/>
                  <a:cs typeface="Poppins"/>
                </a:rPr>
                <a:t>Static or low-frequency changes in tissue</a:t>
              </a:r>
              <a:endParaRPr lang="it-IT">
                <a:solidFill>
                  <a:srgbClr val="000000"/>
                </a:solidFill>
                <a:latin typeface="Calibri"/>
                <a:ea typeface="Calibri"/>
                <a:cs typeface="Calibri"/>
              </a:endParaRPr>
            </a:p>
            <a:p>
              <a:pPr marL="457200" indent="-457200">
                <a:spcAft>
                  <a:spcPts val="1000"/>
                </a:spcAft>
                <a:buFont typeface="Courier New"/>
                <a:buChar char="o"/>
              </a:pPr>
              <a:r>
                <a:rPr lang="en-US">
                  <a:solidFill>
                    <a:srgbClr val="000000"/>
                  </a:solidFill>
                  <a:latin typeface="Poppins"/>
                  <a:ea typeface="Poppins"/>
                  <a:cs typeface="Poppins"/>
                </a:rPr>
                <a:t>Sensitive to stimulus position and velocity</a:t>
              </a:r>
            </a:p>
          </p:txBody>
        </p:sp>
      </p:grpSp>
      <p:pic>
        <p:nvPicPr>
          <p:cNvPr id="7" name="Immagine 6" descr="Immagine che contiene testo, Arte bambini, disegno, schizzo&#10;&#10;Descrizione generata automaticamente">
            <a:extLst>
              <a:ext uri="{FF2B5EF4-FFF2-40B4-BE49-F238E27FC236}">
                <a16:creationId xmlns:a16="http://schemas.microsoft.com/office/drawing/2014/main" id="{412F5FFA-61A9-8D91-68F8-DD6A861BAA1A}"/>
              </a:ext>
            </a:extLst>
          </p:cNvPr>
          <p:cNvPicPr>
            <a:picLocks noChangeAspect="1"/>
          </p:cNvPicPr>
          <p:nvPr/>
        </p:nvPicPr>
        <p:blipFill>
          <a:blip r:embed="rId4"/>
          <a:srcRect t="-94" r="67544" b="-442"/>
          <a:stretch/>
        </p:blipFill>
        <p:spPr>
          <a:xfrm>
            <a:off x="11811001" y="772372"/>
            <a:ext cx="5674900" cy="8750139"/>
          </a:xfrm>
          <a:prstGeom prst="rect">
            <a:avLst/>
          </a:prstGeom>
        </p:spPr>
      </p:pic>
      <p:grpSp>
        <p:nvGrpSpPr>
          <p:cNvPr id="13" name="Gruppo 12">
            <a:extLst>
              <a:ext uri="{FF2B5EF4-FFF2-40B4-BE49-F238E27FC236}">
                <a16:creationId xmlns:a16="http://schemas.microsoft.com/office/drawing/2014/main" id="{95368FD8-8ED9-5852-55F4-BA139276A906}"/>
              </a:ext>
            </a:extLst>
          </p:cNvPr>
          <p:cNvGrpSpPr/>
          <p:nvPr/>
        </p:nvGrpSpPr>
        <p:grpSpPr>
          <a:xfrm>
            <a:off x="527384" y="5909498"/>
            <a:ext cx="7826116" cy="2839359"/>
            <a:chOff x="527384" y="5909498"/>
            <a:chExt cx="7826116" cy="2839359"/>
          </a:xfrm>
        </p:grpSpPr>
        <p:sp>
          <p:nvSpPr>
            <p:cNvPr id="9" name="TextBox 3">
              <a:extLst>
                <a:ext uri="{FF2B5EF4-FFF2-40B4-BE49-F238E27FC236}">
                  <a16:creationId xmlns:a16="http://schemas.microsoft.com/office/drawing/2014/main" id="{9D946FF3-4E20-A700-003F-7EB44DB9FD71}"/>
                </a:ext>
              </a:extLst>
            </p:cNvPr>
            <p:cNvSpPr txBox="1"/>
            <p:nvPr/>
          </p:nvSpPr>
          <p:spPr>
            <a:xfrm>
              <a:off x="527384" y="5909498"/>
              <a:ext cx="7826116" cy="915635"/>
            </a:xfrm>
            <a:prstGeom prst="rect">
              <a:avLst/>
            </a:prstGeom>
          </p:spPr>
          <p:txBody>
            <a:bodyPr wrap="square" lIns="0" tIns="0" rIns="0" bIns="0" rtlCol="0" anchor="t">
              <a:spAutoFit/>
            </a:bodyPr>
            <a:lstStyle/>
            <a:p>
              <a:pPr>
                <a:lnSpc>
                  <a:spcPts val="7431"/>
                </a:lnSpc>
              </a:pPr>
              <a:r>
                <a:rPr lang="en-US" sz="4800">
                  <a:solidFill>
                    <a:srgbClr val="004AAD"/>
                  </a:solidFill>
                  <a:latin typeface="League Spartan"/>
                  <a:ea typeface="League Spartan"/>
                  <a:cs typeface="League Spartan"/>
                </a:rPr>
                <a:t>SA II</a:t>
              </a:r>
              <a:r>
                <a:rPr lang="en-US" sz="5300">
                  <a:solidFill>
                    <a:srgbClr val="004AAD"/>
                  </a:solidFill>
                  <a:latin typeface="League Spartan"/>
                  <a:ea typeface="League Spartan"/>
                  <a:cs typeface="League Spartan"/>
                </a:rPr>
                <a:t> </a:t>
              </a:r>
              <a:r>
                <a:rPr lang="en-US" sz="3600">
                  <a:solidFill>
                    <a:srgbClr val="004AAD"/>
                  </a:solidFill>
                  <a:latin typeface="League Spartan"/>
                  <a:ea typeface="League Spartan"/>
                  <a:cs typeface="League Spartan"/>
                </a:rPr>
                <a:t>and</a:t>
              </a:r>
              <a:r>
                <a:rPr lang="en-US" sz="5300">
                  <a:solidFill>
                    <a:srgbClr val="004AAD"/>
                  </a:solidFill>
                  <a:latin typeface="League Spartan"/>
                  <a:ea typeface="League Spartan"/>
                  <a:cs typeface="League Spartan"/>
                </a:rPr>
                <a:t> </a:t>
              </a:r>
              <a:r>
                <a:rPr lang="en-US" sz="4000">
                  <a:solidFill>
                    <a:srgbClr val="004AAD"/>
                  </a:solidFill>
                  <a:latin typeface="League Spartan"/>
                  <a:ea typeface="League Spartan"/>
                  <a:cs typeface="League Spartan"/>
                </a:rPr>
                <a:t>RUFFINI ENDINGS</a:t>
              </a:r>
            </a:p>
          </p:txBody>
        </p:sp>
        <p:sp>
          <p:nvSpPr>
            <p:cNvPr id="10" name="TextBox 4">
              <a:extLst>
                <a:ext uri="{FF2B5EF4-FFF2-40B4-BE49-F238E27FC236}">
                  <a16:creationId xmlns:a16="http://schemas.microsoft.com/office/drawing/2014/main" id="{E28960F9-CCC0-4F81-9D67-B612305AFA05}"/>
                </a:ext>
              </a:extLst>
            </p:cNvPr>
            <p:cNvSpPr txBox="1"/>
            <p:nvPr/>
          </p:nvSpPr>
          <p:spPr>
            <a:xfrm>
              <a:off x="527384" y="7025308"/>
              <a:ext cx="7456020" cy="1723549"/>
            </a:xfrm>
            <a:prstGeom prst="rect">
              <a:avLst/>
            </a:prstGeom>
          </p:spPr>
          <p:txBody>
            <a:bodyPr wrap="square" lIns="0" tIns="0" rIns="0" bIns="0" rtlCol="0" anchor="t">
              <a:spAutoFit/>
            </a:bodyPr>
            <a:lstStyle/>
            <a:p>
              <a:pPr marL="457200" indent="-457200">
                <a:buFont typeface="Courier New"/>
                <a:buChar char="o"/>
              </a:pPr>
              <a:r>
                <a:rPr lang="en-US" sz="2800">
                  <a:solidFill>
                    <a:srgbClr val="000000"/>
                  </a:solidFill>
                  <a:latin typeface="Poppins"/>
                  <a:ea typeface="Poppins"/>
                  <a:cs typeface="Poppins"/>
                </a:rPr>
                <a:t>Type II: large receptive field, deep in the skin</a:t>
              </a:r>
              <a:endParaRPr lang="en-US" sz="2800">
                <a:solidFill>
                  <a:srgbClr val="000000"/>
                </a:solidFill>
                <a:latin typeface="Calibri"/>
                <a:ea typeface="Calibri"/>
                <a:cs typeface="Poppins"/>
              </a:endParaRPr>
            </a:p>
            <a:p>
              <a:pPr marL="457200" indent="-457200">
                <a:buFont typeface="Courier New"/>
                <a:buChar char="o"/>
              </a:pPr>
              <a:r>
                <a:rPr lang="en-US" sz="2800">
                  <a:solidFill>
                    <a:srgbClr val="000000"/>
                  </a:solidFill>
                  <a:latin typeface="Calibri"/>
                  <a:ea typeface="Calibri"/>
                  <a:cs typeface="Poppins"/>
                </a:rPr>
                <a:t>S</a:t>
              </a:r>
              <a:r>
                <a:rPr lang="en-US" sz="2800">
                  <a:solidFill>
                    <a:srgbClr val="000000"/>
                  </a:solidFill>
                  <a:latin typeface="Poppins"/>
                  <a:ea typeface="Poppins"/>
                  <a:cs typeface="Poppins"/>
                </a:rPr>
                <a:t>kin stretches</a:t>
              </a:r>
              <a:endParaRPr lang="en-US" sz="2800">
                <a:solidFill>
                  <a:srgbClr val="000000"/>
                </a:solidFill>
                <a:latin typeface="Calibri"/>
                <a:ea typeface="Calibri"/>
                <a:cs typeface="Poppins"/>
              </a:endParaRPr>
            </a:p>
            <a:p>
              <a:pPr marL="457200" indent="-457200">
                <a:buFont typeface="Courier New"/>
                <a:buChar char="o"/>
              </a:pPr>
              <a:r>
                <a:rPr lang="en-US" sz="2800">
                  <a:solidFill>
                    <a:srgbClr val="000000"/>
                  </a:solidFill>
                  <a:latin typeface="Poppins"/>
                  <a:ea typeface="Poppins"/>
                  <a:cs typeface="Poppins"/>
                </a:rPr>
                <a:t>Ruffini endings?</a:t>
              </a:r>
            </a:p>
          </p:txBody>
        </p:sp>
      </p:grpSp>
      <p:pic>
        <p:nvPicPr>
          <p:cNvPr id="12" name="Immagine 11" descr="Immagine che contiene testo, Arte bambini, disegno, schizzo&#10;&#10;Descrizione generata automaticamente">
            <a:extLst>
              <a:ext uri="{FF2B5EF4-FFF2-40B4-BE49-F238E27FC236}">
                <a16:creationId xmlns:a16="http://schemas.microsoft.com/office/drawing/2014/main" id="{C00EC4E5-6DCB-C55F-9B8A-E5CBD2DD311F}"/>
              </a:ext>
            </a:extLst>
          </p:cNvPr>
          <p:cNvPicPr>
            <a:picLocks noChangeAspect="1"/>
          </p:cNvPicPr>
          <p:nvPr/>
        </p:nvPicPr>
        <p:blipFill>
          <a:blip r:embed="rId4"/>
          <a:srcRect l="79703" t="425" r="-124" b="88657"/>
          <a:stretch/>
        </p:blipFill>
        <p:spPr>
          <a:xfrm>
            <a:off x="7767888" y="3309468"/>
            <a:ext cx="3555894" cy="950707"/>
          </a:xfrm>
          <a:prstGeom prst="rect">
            <a:avLst/>
          </a:prstGeom>
        </p:spPr>
      </p:pic>
      <p:pic>
        <p:nvPicPr>
          <p:cNvPr id="15" name="Immagine 14" descr="Immagine che contiene testo, Arte bambini, disegno, schizzo&#10;&#10;Descrizione generata automaticamente">
            <a:extLst>
              <a:ext uri="{FF2B5EF4-FFF2-40B4-BE49-F238E27FC236}">
                <a16:creationId xmlns:a16="http://schemas.microsoft.com/office/drawing/2014/main" id="{014ADFE3-1874-13FC-DBB4-A198C199D231}"/>
              </a:ext>
            </a:extLst>
          </p:cNvPr>
          <p:cNvPicPr>
            <a:picLocks noChangeAspect="1"/>
          </p:cNvPicPr>
          <p:nvPr/>
        </p:nvPicPr>
        <p:blipFill>
          <a:blip r:embed="rId4"/>
          <a:srcRect l="79455" t="11939" r="124" b="78160"/>
          <a:stretch/>
        </p:blipFill>
        <p:spPr>
          <a:xfrm>
            <a:off x="7763428" y="7725831"/>
            <a:ext cx="3555947" cy="862149"/>
          </a:xfrm>
          <a:prstGeom prst="rect">
            <a:avLst/>
          </a:prstGeom>
        </p:spPr>
      </p:pic>
    </p:spTree>
    <p:extLst>
      <p:ext uri="{BB962C8B-B14F-4D97-AF65-F5344CB8AC3E}">
        <p14:creationId xmlns:p14="http://schemas.microsoft.com/office/powerpoint/2010/main" val="622356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8" name="Gruppo 7">
            <a:extLst>
              <a:ext uri="{FF2B5EF4-FFF2-40B4-BE49-F238E27FC236}">
                <a16:creationId xmlns:a16="http://schemas.microsoft.com/office/drawing/2014/main" id="{3E281AF6-C153-2DA6-322D-3A9A40089B15}"/>
              </a:ext>
            </a:extLst>
          </p:cNvPr>
          <p:cNvGrpSpPr/>
          <p:nvPr/>
        </p:nvGrpSpPr>
        <p:grpSpPr>
          <a:xfrm>
            <a:off x="524357" y="1497920"/>
            <a:ext cx="11061021" cy="3608800"/>
            <a:chOff x="524357" y="1497920"/>
            <a:chExt cx="11061021" cy="3608800"/>
          </a:xfrm>
        </p:grpSpPr>
        <p:sp>
          <p:nvSpPr>
            <p:cNvPr id="3" name="TextBox 3"/>
            <p:cNvSpPr txBox="1"/>
            <p:nvPr/>
          </p:nvSpPr>
          <p:spPr>
            <a:xfrm>
              <a:off x="524357" y="1497920"/>
              <a:ext cx="11061021" cy="915635"/>
            </a:xfrm>
            <a:prstGeom prst="rect">
              <a:avLst/>
            </a:prstGeom>
          </p:spPr>
          <p:txBody>
            <a:bodyPr wrap="square" lIns="0" tIns="0" rIns="0" bIns="0" rtlCol="0" anchor="t">
              <a:spAutoFit/>
            </a:bodyPr>
            <a:lstStyle/>
            <a:p>
              <a:pPr>
                <a:lnSpc>
                  <a:spcPts val="7431"/>
                </a:lnSpc>
              </a:pPr>
              <a:r>
                <a:rPr lang="en-US" sz="4000">
                  <a:solidFill>
                    <a:srgbClr val="004AAD"/>
                  </a:solidFill>
                  <a:latin typeface="League Spartan"/>
                  <a:ea typeface="League Spartan"/>
                  <a:cs typeface="League Spartan"/>
                </a:rPr>
                <a:t>FA I</a:t>
              </a:r>
              <a:r>
                <a:rPr lang="en-US" sz="5300">
                  <a:solidFill>
                    <a:srgbClr val="004AAD"/>
                  </a:solidFill>
                  <a:latin typeface="League Spartan"/>
                  <a:ea typeface="League Spartan"/>
                  <a:cs typeface="League Spartan"/>
                </a:rPr>
                <a:t> </a:t>
              </a:r>
              <a:r>
                <a:rPr lang="en-US" sz="3200">
                  <a:solidFill>
                    <a:srgbClr val="004AAD"/>
                  </a:solidFill>
                  <a:latin typeface="League Spartan"/>
                  <a:ea typeface="League Spartan"/>
                  <a:cs typeface="League Spartan"/>
                </a:rPr>
                <a:t>and</a:t>
              </a:r>
              <a:r>
                <a:rPr lang="en-US" sz="5300">
                  <a:solidFill>
                    <a:srgbClr val="004AAD"/>
                  </a:solidFill>
                  <a:latin typeface="League Spartan"/>
                  <a:ea typeface="League Spartan"/>
                  <a:cs typeface="League Spartan"/>
                </a:rPr>
                <a:t> </a:t>
              </a:r>
              <a:r>
                <a:rPr lang="en-US" sz="3200">
                  <a:solidFill>
                    <a:srgbClr val="004AAD"/>
                  </a:solidFill>
                  <a:latin typeface="League Spartan"/>
                  <a:ea typeface="League Spartan"/>
                  <a:cs typeface="League Spartan"/>
                </a:rPr>
                <a:t>MEISSNER CORPUSCOLES</a:t>
              </a:r>
            </a:p>
          </p:txBody>
        </p:sp>
        <p:sp>
          <p:nvSpPr>
            <p:cNvPr id="4" name="TextBox 4"/>
            <p:cNvSpPr txBox="1"/>
            <p:nvPr/>
          </p:nvSpPr>
          <p:spPr>
            <a:xfrm>
              <a:off x="567489" y="2613730"/>
              <a:ext cx="7456020" cy="2492990"/>
            </a:xfrm>
            <a:prstGeom prst="rect">
              <a:avLst/>
            </a:prstGeom>
          </p:spPr>
          <p:txBody>
            <a:bodyPr wrap="square" lIns="0" tIns="0" rIns="0" bIns="0" rtlCol="0" anchor="t">
              <a:spAutoFit/>
            </a:bodyPr>
            <a:lstStyle/>
            <a:p>
              <a:pPr marL="457200" indent="-457200">
                <a:spcAft>
                  <a:spcPts val="2000"/>
                </a:spcAft>
                <a:buFont typeface="Courier New"/>
                <a:buChar char="o"/>
              </a:pPr>
              <a:r>
                <a:rPr lang="en-US" sz="2800">
                  <a:solidFill>
                    <a:srgbClr val="000000"/>
                  </a:solidFill>
                  <a:latin typeface="Poppins"/>
                  <a:ea typeface="Poppins"/>
                  <a:cs typeface="Poppins"/>
                </a:rPr>
                <a:t>Type I</a:t>
              </a:r>
              <a:endParaRPr lang="en-US" sz="2800">
                <a:solidFill>
                  <a:srgbClr val="000000"/>
                </a:solidFill>
                <a:latin typeface="Poppins"/>
                <a:ea typeface="Calibri"/>
                <a:cs typeface="Poppins"/>
              </a:endParaRPr>
            </a:p>
            <a:p>
              <a:pPr marL="457200" indent="-457200">
                <a:spcAft>
                  <a:spcPts val="2000"/>
                </a:spcAft>
                <a:buFont typeface="Courier New"/>
                <a:buChar char="o"/>
              </a:pPr>
              <a:r>
                <a:rPr lang="en-US" sz="2800">
                  <a:solidFill>
                    <a:srgbClr val="000000"/>
                  </a:solidFill>
                  <a:latin typeface="Poppins"/>
                  <a:ea typeface="Poppins"/>
                  <a:cs typeface="Poppins"/>
                </a:rPr>
                <a:t>Initial and final contact</a:t>
              </a:r>
            </a:p>
            <a:p>
              <a:pPr marL="457200" indent="-457200">
                <a:spcAft>
                  <a:spcPts val="2000"/>
                </a:spcAft>
                <a:buFont typeface="Courier New"/>
                <a:buChar char="o"/>
              </a:pPr>
              <a:r>
                <a:rPr lang="en-US" sz="2800">
                  <a:solidFill>
                    <a:srgbClr val="000000"/>
                  </a:solidFill>
                  <a:latin typeface="Poppins"/>
                  <a:ea typeface="Poppins"/>
                  <a:cs typeface="Poppins"/>
                </a:rPr>
                <a:t>Poor spatial resolution</a:t>
              </a:r>
            </a:p>
            <a:p>
              <a:pPr marL="457200" indent="-457200">
                <a:spcAft>
                  <a:spcPts val="2000"/>
                </a:spcAft>
                <a:buFont typeface="Courier New"/>
                <a:buChar char="o"/>
              </a:pPr>
              <a:r>
                <a:rPr lang="en-US" sz="2800">
                  <a:solidFill>
                    <a:srgbClr val="000000"/>
                  </a:solidFill>
                  <a:latin typeface="Poppins"/>
                  <a:ea typeface="Poppins"/>
                  <a:cs typeface="Poppins"/>
                </a:rPr>
                <a:t>The most numerous</a:t>
              </a:r>
            </a:p>
          </p:txBody>
        </p:sp>
      </p:grpSp>
      <p:pic>
        <p:nvPicPr>
          <p:cNvPr id="6" name="Immagine 5" descr="Immagine che contiene testo, Arte bambini, disegno, schizzo&#10;&#10;Descrizione generata automaticamente">
            <a:extLst>
              <a:ext uri="{FF2B5EF4-FFF2-40B4-BE49-F238E27FC236}">
                <a16:creationId xmlns:a16="http://schemas.microsoft.com/office/drawing/2014/main" id="{AB3E049F-CAD8-3EE9-F6D1-C0F2E3065C3A}"/>
              </a:ext>
            </a:extLst>
          </p:cNvPr>
          <p:cNvPicPr>
            <a:picLocks noChangeAspect="1"/>
          </p:cNvPicPr>
          <p:nvPr/>
        </p:nvPicPr>
        <p:blipFill>
          <a:blip r:embed="rId4"/>
          <a:srcRect l="79511" t="33911" r="17" b="56188"/>
          <a:stretch/>
        </p:blipFill>
        <p:spPr>
          <a:xfrm>
            <a:off x="8029338" y="7494766"/>
            <a:ext cx="3564826" cy="862175"/>
          </a:xfrm>
          <a:prstGeom prst="rect">
            <a:avLst/>
          </a:prstGeom>
        </p:spPr>
      </p:pic>
      <p:pic>
        <p:nvPicPr>
          <p:cNvPr id="7" name="Immagine 6" descr="Immagine che contiene testo, Arte bambini, disegno, schizzo&#10;&#10;Descrizione generata automaticamente">
            <a:extLst>
              <a:ext uri="{FF2B5EF4-FFF2-40B4-BE49-F238E27FC236}">
                <a16:creationId xmlns:a16="http://schemas.microsoft.com/office/drawing/2014/main" id="{412F5FFA-61A9-8D91-68F8-DD6A861BAA1A}"/>
              </a:ext>
            </a:extLst>
          </p:cNvPr>
          <p:cNvPicPr>
            <a:picLocks noChangeAspect="1"/>
          </p:cNvPicPr>
          <p:nvPr/>
        </p:nvPicPr>
        <p:blipFill>
          <a:blip r:embed="rId4"/>
          <a:srcRect t="-94" r="67544" b="-442"/>
          <a:stretch/>
        </p:blipFill>
        <p:spPr>
          <a:xfrm>
            <a:off x="11811001" y="772372"/>
            <a:ext cx="5674900" cy="8750139"/>
          </a:xfrm>
          <a:prstGeom prst="rect">
            <a:avLst/>
          </a:prstGeom>
        </p:spPr>
      </p:pic>
      <p:grpSp>
        <p:nvGrpSpPr>
          <p:cNvPr id="5" name="Gruppo 4">
            <a:extLst>
              <a:ext uri="{FF2B5EF4-FFF2-40B4-BE49-F238E27FC236}">
                <a16:creationId xmlns:a16="http://schemas.microsoft.com/office/drawing/2014/main" id="{A8FDF017-B221-8956-567D-01C2ACDDD1BF}"/>
              </a:ext>
            </a:extLst>
          </p:cNvPr>
          <p:cNvGrpSpPr/>
          <p:nvPr/>
        </p:nvGrpSpPr>
        <p:grpSpPr>
          <a:xfrm>
            <a:off x="2426238" y="6517872"/>
            <a:ext cx="8900244" cy="1410095"/>
            <a:chOff x="527384" y="5909498"/>
            <a:chExt cx="10780663" cy="1926288"/>
          </a:xfrm>
        </p:grpSpPr>
        <p:sp>
          <p:nvSpPr>
            <p:cNvPr id="9" name="TextBox 3">
              <a:extLst>
                <a:ext uri="{FF2B5EF4-FFF2-40B4-BE49-F238E27FC236}">
                  <a16:creationId xmlns:a16="http://schemas.microsoft.com/office/drawing/2014/main" id="{9D946FF3-4E20-A700-003F-7EB44DB9FD71}"/>
                </a:ext>
              </a:extLst>
            </p:cNvPr>
            <p:cNvSpPr txBox="1"/>
            <p:nvPr/>
          </p:nvSpPr>
          <p:spPr>
            <a:xfrm>
              <a:off x="570516" y="5909498"/>
              <a:ext cx="10737531" cy="1077388"/>
            </a:xfrm>
            <a:prstGeom prst="rect">
              <a:avLst/>
            </a:prstGeom>
          </p:spPr>
          <p:txBody>
            <a:bodyPr wrap="square" lIns="0" tIns="0" rIns="0" bIns="0" rtlCol="0" anchor="t">
              <a:spAutoFit/>
            </a:bodyPr>
            <a:lstStyle/>
            <a:p>
              <a:pPr>
                <a:lnSpc>
                  <a:spcPts val="7431"/>
                </a:lnSpc>
              </a:pPr>
              <a:r>
                <a:rPr lang="en-US" sz="2000">
                  <a:solidFill>
                    <a:srgbClr val="004AAD"/>
                  </a:solidFill>
                  <a:latin typeface="League Spartan"/>
                  <a:ea typeface="League Spartan"/>
                  <a:cs typeface="League Spartan"/>
                </a:rPr>
                <a:t>FA II and PACINIAN CORPUSCOLES</a:t>
              </a:r>
            </a:p>
          </p:txBody>
        </p:sp>
        <p:sp>
          <p:nvSpPr>
            <p:cNvPr id="10" name="TextBox 4">
              <a:extLst>
                <a:ext uri="{FF2B5EF4-FFF2-40B4-BE49-F238E27FC236}">
                  <a16:creationId xmlns:a16="http://schemas.microsoft.com/office/drawing/2014/main" id="{E28960F9-CCC0-4F81-9D67-B612305AFA05}"/>
                </a:ext>
              </a:extLst>
            </p:cNvPr>
            <p:cNvSpPr txBox="1"/>
            <p:nvPr/>
          </p:nvSpPr>
          <p:spPr>
            <a:xfrm>
              <a:off x="527384" y="7025308"/>
              <a:ext cx="7456020" cy="810478"/>
            </a:xfrm>
            <a:prstGeom prst="rect">
              <a:avLst/>
            </a:prstGeom>
          </p:spPr>
          <p:txBody>
            <a:bodyPr wrap="square" lIns="0" tIns="0" rIns="0" bIns="0" rtlCol="0" anchor="t">
              <a:spAutoFit/>
            </a:bodyPr>
            <a:lstStyle/>
            <a:p>
              <a:pPr marL="457200" indent="-457200">
                <a:spcAft>
                  <a:spcPts val="2000"/>
                </a:spcAft>
                <a:buFont typeface="Courier New"/>
                <a:buChar char="o"/>
              </a:pPr>
              <a:r>
                <a:rPr lang="en-US">
                  <a:solidFill>
                    <a:srgbClr val="000000"/>
                  </a:solidFill>
                  <a:latin typeface="Poppins"/>
                  <a:ea typeface="Poppins"/>
                  <a:cs typeface="Poppins"/>
                </a:rPr>
                <a:t>Type II</a:t>
              </a:r>
              <a:endParaRPr lang="en-US">
                <a:solidFill>
                  <a:srgbClr val="000000"/>
                </a:solidFill>
                <a:latin typeface="Poppins"/>
                <a:ea typeface="Calibri"/>
                <a:cs typeface="Poppins"/>
              </a:endParaRPr>
            </a:p>
            <a:p>
              <a:pPr marL="457200" indent="-457200">
                <a:spcAft>
                  <a:spcPts val="2000"/>
                </a:spcAft>
                <a:buFont typeface="Courier New"/>
                <a:buChar char="o"/>
              </a:pPr>
              <a:r>
                <a:rPr lang="en-US">
                  <a:solidFill>
                    <a:srgbClr val="000000"/>
                  </a:solidFill>
                  <a:latin typeface="Poppins"/>
                  <a:cs typeface="Poppins"/>
                </a:rPr>
                <a:t>High frequency vibration</a:t>
              </a:r>
            </a:p>
          </p:txBody>
        </p:sp>
      </p:grpSp>
      <p:pic>
        <p:nvPicPr>
          <p:cNvPr id="11" name="Immagine 10" descr="Immagine che contiene testo, Arte bambini, disegno, schizzo&#10;&#10;Descrizione generata automaticamente">
            <a:extLst>
              <a:ext uri="{FF2B5EF4-FFF2-40B4-BE49-F238E27FC236}">
                <a16:creationId xmlns:a16="http://schemas.microsoft.com/office/drawing/2014/main" id="{EACF6229-7F74-C28A-03FE-F0EE5977C78F}"/>
              </a:ext>
            </a:extLst>
          </p:cNvPr>
          <p:cNvPicPr>
            <a:picLocks noChangeAspect="1"/>
          </p:cNvPicPr>
          <p:nvPr/>
        </p:nvPicPr>
        <p:blipFill>
          <a:blip r:embed="rId4"/>
          <a:srcRect l="79481" t="21782" b="66723"/>
          <a:stretch/>
        </p:blipFill>
        <p:spPr>
          <a:xfrm>
            <a:off x="7743721" y="2906194"/>
            <a:ext cx="3573064" cy="1000944"/>
          </a:xfrm>
          <a:prstGeom prst="rect">
            <a:avLst/>
          </a:prstGeom>
        </p:spPr>
      </p:pic>
    </p:spTree>
    <p:extLst>
      <p:ext uri="{BB962C8B-B14F-4D97-AF65-F5344CB8AC3E}">
        <p14:creationId xmlns:p14="http://schemas.microsoft.com/office/powerpoint/2010/main" val="31693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8" name="Gruppo 7">
            <a:extLst>
              <a:ext uri="{FF2B5EF4-FFF2-40B4-BE49-F238E27FC236}">
                <a16:creationId xmlns:a16="http://schemas.microsoft.com/office/drawing/2014/main" id="{5B6385D6-891D-E12C-2A89-5D7A84BDAD1C}"/>
              </a:ext>
            </a:extLst>
          </p:cNvPr>
          <p:cNvGrpSpPr/>
          <p:nvPr/>
        </p:nvGrpSpPr>
        <p:grpSpPr>
          <a:xfrm>
            <a:off x="2146679" y="2253774"/>
            <a:ext cx="9180602" cy="2299274"/>
            <a:chOff x="524357" y="1497920"/>
            <a:chExt cx="11061021" cy="3180868"/>
          </a:xfrm>
        </p:grpSpPr>
        <p:sp>
          <p:nvSpPr>
            <p:cNvPr id="3" name="TextBox 3"/>
            <p:cNvSpPr txBox="1"/>
            <p:nvPr/>
          </p:nvSpPr>
          <p:spPr>
            <a:xfrm>
              <a:off x="524357" y="1497920"/>
              <a:ext cx="11061021" cy="1112363"/>
            </a:xfrm>
            <a:prstGeom prst="rect">
              <a:avLst/>
            </a:prstGeom>
          </p:spPr>
          <p:txBody>
            <a:bodyPr wrap="square" lIns="0" tIns="0" rIns="0" bIns="0" rtlCol="0" anchor="t">
              <a:spAutoFit/>
            </a:bodyPr>
            <a:lstStyle/>
            <a:p>
              <a:pPr>
                <a:lnSpc>
                  <a:spcPts val="7431"/>
                </a:lnSpc>
              </a:pPr>
              <a:r>
                <a:rPr lang="en-US" sz="2400">
                  <a:solidFill>
                    <a:srgbClr val="004AAD"/>
                  </a:solidFill>
                  <a:latin typeface="League Spartan"/>
                  <a:ea typeface="League Spartan"/>
                  <a:cs typeface="League Spartan"/>
                </a:rPr>
                <a:t>FA I and MEISSNER CORPUSCOLES</a:t>
              </a:r>
            </a:p>
          </p:txBody>
        </p:sp>
        <p:sp>
          <p:nvSpPr>
            <p:cNvPr id="4" name="TextBox 4"/>
            <p:cNvSpPr txBox="1"/>
            <p:nvPr/>
          </p:nvSpPr>
          <p:spPr>
            <a:xfrm>
              <a:off x="567489" y="2613730"/>
              <a:ext cx="7456020" cy="2065058"/>
            </a:xfrm>
            <a:prstGeom prst="rect">
              <a:avLst/>
            </a:prstGeom>
          </p:spPr>
          <p:txBody>
            <a:bodyPr wrap="square" lIns="0" tIns="0" rIns="0" bIns="0" rtlCol="0" anchor="t">
              <a:spAutoFit/>
            </a:bodyPr>
            <a:lstStyle/>
            <a:p>
              <a:pPr marL="457200" indent="-457200">
                <a:spcAft>
                  <a:spcPts val="1000"/>
                </a:spcAft>
                <a:buFont typeface="Courier New"/>
                <a:buChar char="o"/>
              </a:pPr>
              <a:r>
                <a:rPr lang="en-US">
                  <a:solidFill>
                    <a:srgbClr val="000000"/>
                  </a:solidFill>
                  <a:latin typeface="Poppins"/>
                  <a:ea typeface="Poppins"/>
                  <a:cs typeface="Poppins"/>
                </a:rPr>
                <a:t>Type I</a:t>
              </a:r>
              <a:endParaRPr lang="en-US">
                <a:solidFill>
                  <a:srgbClr val="000000"/>
                </a:solidFill>
                <a:latin typeface="Poppins"/>
                <a:ea typeface="Calibri"/>
                <a:cs typeface="Poppins"/>
              </a:endParaRPr>
            </a:p>
            <a:p>
              <a:pPr marL="457200" indent="-457200">
                <a:spcAft>
                  <a:spcPts val="1000"/>
                </a:spcAft>
                <a:buFont typeface="Courier New"/>
                <a:buChar char="o"/>
              </a:pPr>
              <a:r>
                <a:rPr lang="en-US">
                  <a:solidFill>
                    <a:srgbClr val="000000"/>
                  </a:solidFill>
                  <a:latin typeface="Poppins"/>
                  <a:ea typeface="Poppins"/>
                  <a:cs typeface="Poppins"/>
                </a:rPr>
                <a:t>Initial and final contact</a:t>
              </a:r>
            </a:p>
            <a:p>
              <a:pPr marL="457200" indent="-457200">
                <a:spcAft>
                  <a:spcPts val="1000"/>
                </a:spcAft>
                <a:buFont typeface="Courier New"/>
                <a:buChar char="o"/>
              </a:pPr>
              <a:r>
                <a:rPr lang="en-US">
                  <a:solidFill>
                    <a:srgbClr val="000000"/>
                  </a:solidFill>
                  <a:latin typeface="Poppins"/>
                  <a:ea typeface="Poppins"/>
                  <a:cs typeface="Poppins"/>
                </a:rPr>
                <a:t>Poor spatial resolution</a:t>
              </a:r>
            </a:p>
            <a:p>
              <a:pPr marL="457200" indent="-457200">
                <a:spcAft>
                  <a:spcPts val="1000"/>
                </a:spcAft>
                <a:buFont typeface="Courier New"/>
                <a:buChar char="o"/>
              </a:pPr>
              <a:r>
                <a:rPr lang="en-US">
                  <a:solidFill>
                    <a:srgbClr val="000000"/>
                  </a:solidFill>
                  <a:latin typeface="Poppins"/>
                  <a:ea typeface="Poppins"/>
                  <a:cs typeface="Poppins"/>
                </a:rPr>
                <a:t>The most numerous</a:t>
              </a:r>
            </a:p>
          </p:txBody>
        </p:sp>
      </p:grpSp>
      <p:pic>
        <p:nvPicPr>
          <p:cNvPr id="6" name="Immagine 5" descr="Immagine che contiene testo, Arte bambini, disegno, schizzo&#10;&#10;Descrizione generata automaticamente">
            <a:extLst>
              <a:ext uri="{FF2B5EF4-FFF2-40B4-BE49-F238E27FC236}">
                <a16:creationId xmlns:a16="http://schemas.microsoft.com/office/drawing/2014/main" id="{AB3E049F-CAD8-3EE9-F6D1-C0F2E3065C3A}"/>
              </a:ext>
            </a:extLst>
          </p:cNvPr>
          <p:cNvPicPr>
            <a:picLocks noChangeAspect="1"/>
          </p:cNvPicPr>
          <p:nvPr/>
        </p:nvPicPr>
        <p:blipFill>
          <a:blip r:embed="rId4"/>
          <a:srcRect l="79511" t="33911" r="17" b="56188"/>
          <a:stretch/>
        </p:blipFill>
        <p:spPr>
          <a:xfrm>
            <a:off x="8029338" y="7494766"/>
            <a:ext cx="3564826" cy="862175"/>
          </a:xfrm>
          <a:prstGeom prst="rect">
            <a:avLst/>
          </a:prstGeom>
        </p:spPr>
      </p:pic>
      <p:pic>
        <p:nvPicPr>
          <p:cNvPr id="7" name="Immagine 6" descr="Immagine che contiene testo, Arte bambini, disegno, schizzo&#10;&#10;Descrizione generata automaticamente">
            <a:extLst>
              <a:ext uri="{FF2B5EF4-FFF2-40B4-BE49-F238E27FC236}">
                <a16:creationId xmlns:a16="http://schemas.microsoft.com/office/drawing/2014/main" id="{412F5FFA-61A9-8D91-68F8-DD6A861BAA1A}"/>
              </a:ext>
            </a:extLst>
          </p:cNvPr>
          <p:cNvPicPr>
            <a:picLocks noChangeAspect="1"/>
          </p:cNvPicPr>
          <p:nvPr/>
        </p:nvPicPr>
        <p:blipFill>
          <a:blip r:embed="rId4"/>
          <a:srcRect t="-94" r="67544" b="-442"/>
          <a:stretch/>
        </p:blipFill>
        <p:spPr>
          <a:xfrm>
            <a:off x="11811001" y="772372"/>
            <a:ext cx="5674900" cy="8750139"/>
          </a:xfrm>
          <a:prstGeom prst="rect">
            <a:avLst/>
          </a:prstGeom>
        </p:spPr>
      </p:pic>
      <p:grpSp>
        <p:nvGrpSpPr>
          <p:cNvPr id="5" name="Gruppo 4">
            <a:extLst>
              <a:ext uri="{FF2B5EF4-FFF2-40B4-BE49-F238E27FC236}">
                <a16:creationId xmlns:a16="http://schemas.microsoft.com/office/drawing/2014/main" id="{A8FDF017-B221-8956-567D-01C2ACDDD1BF}"/>
              </a:ext>
            </a:extLst>
          </p:cNvPr>
          <p:cNvGrpSpPr/>
          <p:nvPr/>
        </p:nvGrpSpPr>
        <p:grpSpPr>
          <a:xfrm>
            <a:off x="527384" y="5909498"/>
            <a:ext cx="10780663" cy="2234065"/>
            <a:chOff x="527384" y="5909498"/>
            <a:chExt cx="10780663" cy="2234065"/>
          </a:xfrm>
        </p:grpSpPr>
        <p:sp>
          <p:nvSpPr>
            <p:cNvPr id="9" name="TextBox 3">
              <a:extLst>
                <a:ext uri="{FF2B5EF4-FFF2-40B4-BE49-F238E27FC236}">
                  <a16:creationId xmlns:a16="http://schemas.microsoft.com/office/drawing/2014/main" id="{9D946FF3-4E20-A700-003F-7EB44DB9FD71}"/>
                </a:ext>
              </a:extLst>
            </p:cNvPr>
            <p:cNvSpPr txBox="1"/>
            <p:nvPr/>
          </p:nvSpPr>
          <p:spPr>
            <a:xfrm>
              <a:off x="570516" y="5909498"/>
              <a:ext cx="10737531" cy="915635"/>
            </a:xfrm>
            <a:prstGeom prst="rect">
              <a:avLst/>
            </a:prstGeom>
          </p:spPr>
          <p:txBody>
            <a:bodyPr wrap="square" lIns="0" tIns="0" rIns="0" bIns="0" rtlCol="0" anchor="t">
              <a:spAutoFit/>
            </a:bodyPr>
            <a:lstStyle/>
            <a:p>
              <a:pPr>
                <a:lnSpc>
                  <a:spcPts val="7431"/>
                </a:lnSpc>
              </a:pPr>
              <a:r>
                <a:rPr lang="en-US" sz="4000">
                  <a:solidFill>
                    <a:srgbClr val="004AAD"/>
                  </a:solidFill>
                  <a:latin typeface="League Spartan"/>
                  <a:ea typeface="League Spartan"/>
                  <a:cs typeface="League Spartan"/>
                </a:rPr>
                <a:t>FA II</a:t>
              </a:r>
              <a:r>
                <a:rPr lang="en-US" sz="5300">
                  <a:solidFill>
                    <a:srgbClr val="004AAD"/>
                  </a:solidFill>
                  <a:latin typeface="League Spartan"/>
                  <a:ea typeface="League Spartan"/>
                  <a:cs typeface="League Spartan"/>
                </a:rPr>
                <a:t> </a:t>
              </a:r>
              <a:r>
                <a:rPr lang="en-US" sz="3200">
                  <a:solidFill>
                    <a:srgbClr val="004AAD"/>
                  </a:solidFill>
                  <a:latin typeface="League Spartan"/>
                  <a:ea typeface="League Spartan"/>
                  <a:cs typeface="League Spartan"/>
                </a:rPr>
                <a:t>and</a:t>
              </a:r>
              <a:r>
                <a:rPr lang="en-US" sz="5300">
                  <a:solidFill>
                    <a:srgbClr val="004AAD"/>
                  </a:solidFill>
                  <a:latin typeface="League Spartan"/>
                  <a:ea typeface="League Spartan"/>
                  <a:cs typeface="League Spartan"/>
                </a:rPr>
                <a:t> </a:t>
              </a:r>
              <a:r>
                <a:rPr lang="en-US" sz="3200">
                  <a:solidFill>
                    <a:srgbClr val="004AAD"/>
                  </a:solidFill>
                  <a:latin typeface="League Spartan"/>
                  <a:ea typeface="League Spartan"/>
                  <a:cs typeface="League Spartan"/>
                </a:rPr>
                <a:t>PACINIAN CORPUSCOLES</a:t>
              </a:r>
            </a:p>
          </p:txBody>
        </p:sp>
        <p:sp>
          <p:nvSpPr>
            <p:cNvPr id="10" name="TextBox 4">
              <a:extLst>
                <a:ext uri="{FF2B5EF4-FFF2-40B4-BE49-F238E27FC236}">
                  <a16:creationId xmlns:a16="http://schemas.microsoft.com/office/drawing/2014/main" id="{E28960F9-CCC0-4F81-9D67-B612305AFA05}"/>
                </a:ext>
              </a:extLst>
            </p:cNvPr>
            <p:cNvSpPr txBox="1"/>
            <p:nvPr/>
          </p:nvSpPr>
          <p:spPr>
            <a:xfrm>
              <a:off x="527384" y="7025308"/>
              <a:ext cx="7456020" cy="1118255"/>
            </a:xfrm>
            <a:prstGeom prst="rect">
              <a:avLst/>
            </a:prstGeom>
          </p:spPr>
          <p:txBody>
            <a:bodyPr wrap="square" lIns="0" tIns="0" rIns="0" bIns="0" rtlCol="0" anchor="t">
              <a:spAutoFit/>
            </a:bodyPr>
            <a:lstStyle/>
            <a:p>
              <a:pPr marL="457200" indent="-457200">
                <a:spcAft>
                  <a:spcPts val="2000"/>
                </a:spcAft>
                <a:buFont typeface="Courier New"/>
                <a:buChar char="o"/>
              </a:pPr>
              <a:r>
                <a:rPr lang="en-US" sz="2800">
                  <a:solidFill>
                    <a:srgbClr val="000000"/>
                  </a:solidFill>
                  <a:latin typeface="Poppins"/>
                  <a:ea typeface="Poppins"/>
                  <a:cs typeface="Poppins"/>
                </a:rPr>
                <a:t>Type II</a:t>
              </a:r>
              <a:endParaRPr lang="en-US" sz="2800">
                <a:solidFill>
                  <a:srgbClr val="000000"/>
                </a:solidFill>
                <a:latin typeface="Poppins"/>
                <a:ea typeface="Calibri"/>
                <a:cs typeface="Poppins"/>
              </a:endParaRPr>
            </a:p>
            <a:p>
              <a:pPr marL="457200" indent="-457200">
                <a:spcAft>
                  <a:spcPts val="2000"/>
                </a:spcAft>
                <a:buFont typeface="Courier New"/>
                <a:buChar char="o"/>
              </a:pPr>
              <a:r>
                <a:rPr lang="en-US" sz="2800">
                  <a:solidFill>
                    <a:srgbClr val="000000"/>
                  </a:solidFill>
                  <a:latin typeface="Poppins"/>
                  <a:cs typeface="Poppins"/>
                </a:rPr>
                <a:t>High frequency vibration</a:t>
              </a:r>
            </a:p>
          </p:txBody>
        </p:sp>
      </p:grpSp>
      <p:pic>
        <p:nvPicPr>
          <p:cNvPr id="11" name="Immagine 10" descr="Immagine che contiene testo, Arte bambini, disegno, schizzo&#10;&#10;Descrizione generata automaticamente">
            <a:extLst>
              <a:ext uri="{FF2B5EF4-FFF2-40B4-BE49-F238E27FC236}">
                <a16:creationId xmlns:a16="http://schemas.microsoft.com/office/drawing/2014/main" id="{EACF6229-7F74-C28A-03FE-F0EE5977C78F}"/>
              </a:ext>
            </a:extLst>
          </p:cNvPr>
          <p:cNvPicPr>
            <a:picLocks noChangeAspect="1"/>
          </p:cNvPicPr>
          <p:nvPr/>
        </p:nvPicPr>
        <p:blipFill>
          <a:blip r:embed="rId4"/>
          <a:srcRect l="79481" t="21782" b="66723"/>
          <a:stretch/>
        </p:blipFill>
        <p:spPr>
          <a:xfrm>
            <a:off x="7743721" y="2906194"/>
            <a:ext cx="3573064" cy="1000944"/>
          </a:xfrm>
          <a:prstGeom prst="rect">
            <a:avLst/>
          </a:prstGeom>
        </p:spPr>
      </p:pic>
    </p:spTree>
    <p:extLst>
      <p:ext uri="{BB962C8B-B14F-4D97-AF65-F5344CB8AC3E}">
        <p14:creationId xmlns:p14="http://schemas.microsoft.com/office/powerpoint/2010/main" val="3349695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102870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1726528"/>
            <a:ext cx="4243380" cy="912915"/>
          </a:xfrm>
          <a:prstGeom prst="rect">
            <a:avLst/>
          </a:prstGeom>
        </p:spPr>
        <p:txBody>
          <a:bodyPr lIns="0" tIns="0" rIns="0" bIns="0" rtlCol="0" anchor="t">
            <a:spAutoFit/>
          </a:bodyPr>
          <a:lstStyle/>
          <a:p>
            <a:pPr>
              <a:lnSpc>
                <a:spcPts val="7431"/>
              </a:lnSpc>
            </a:pPr>
            <a:r>
              <a:rPr lang="en-US" sz="5300">
                <a:solidFill>
                  <a:srgbClr val="004AAD"/>
                </a:solidFill>
                <a:latin typeface="League Spartan"/>
                <a:ea typeface="League Spartan"/>
                <a:cs typeface="League Spartan"/>
                <a:sym typeface="League Spartan"/>
              </a:rPr>
              <a:t>IN THE CNS</a:t>
            </a:r>
            <a:endParaRPr lang="en-US" sz="5308">
              <a:solidFill>
                <a:srgbClr val="004AAD"/>
              </a:solidFill>
              <a:latin typeface="League Spartan"/>
              <a:ea typeface="League Spartan"/>
              <a:cs typeface="League Spartan"/>
              <a:sym typeface="League Spartan"/>
            </a:endParaRPr>
          </a:p>
        </p:txBody>
      </p:sp>
      <p:sp>
        <p:nvSpPr>
          <p:cNvPr id="10" name="TextBox 10"/>
          <p:cNvSpPr txBox="1"/>
          <p:nvPr/>
        </p:nvSpPr>
        <p:spPr>
          <a:xfrm>
            <a:off x="1028700" y="914400"/>
            <a:ext cx="5334757"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sym typeface="Lato Bold"/>
              </a:rPr>
              <a:t>TOUCH CIRCUIT</a:t>
            </a:r>
            <a:endParaRPr lang="en-US" sz="5151" b="1">
              <a:solidFill>
                <a:srgbClr val="000000"/>
              </a:solidFill>
              <a:latin typeface="Lato Bold"/>
              <a:ea typeface="Lato Bold"/>
              <a:cs typeface="Lato Bold"/>
              <a:sym typeface="Lato Bold"/>
            </a:endParaRPr>
          </a:p>
        </p:txBody>
      </p:sp>
      <p:pic>
        <p:nvPicPr>
          <p:cNvPr id="19" name="Immagine 18" descr="Touch Pathway | GetBodySmart">
            <a:extLst>
              <a:ext uri="{FF2B5EF4-FFF2-40B4-BE49-F238E27FC236}">
                <a16:creationId xmlns:a16="http://schemas.microsoft.com/office/drawing/2014/main" id="{D33FCE78-C7B0-3081-3484-C6D8E9CE88AE}"/>
              </a:ext>
            </a:extLst>
          </p:cNvPr>
          <p:cNvPicPr>
            <a:picLocks noChangeAspect="1"/>
          </p:cNvPicPr>
          <p:nvPr/>
        </p:nvPicPr>
        <p:blipFill>
          <a:blip r:embed="rId4"/>
          <a:stretch>
            <a:fillRect/>
          </a:stretch>
        </p:blipFill>
        <p:spPr>
          <a:xfrm>
            <a:off x="7161486" y="2175289"/>
            <a:ext cx="8221716" cy="6803526"/>
          </a:xfrm>
          <a:prstGeom prst="rect">
            <a:avLst/>
          </a:prstGeom>
        </p:spPr>
      </p:pic>
      <p:sp>
        <p:nvSpPr>
          <p:cNvPr id="7" name="TextBox 14">
            <a:extLst>
              <a:ext uri="{FF2B5EF4-FFF2-40B4-BE49-F238E27FC236}">
                <a16:creationId xmlns:a16="http://schemas.microsoft.com/office/drawing/2014/main" id="{46EA4595-25BA-D9B2-586C-AA713FAC9E77}"/>
              </a:ext>
            </a:extLst>
          </p:cNvPr>
          <p:cNvSpPr txBox="1"/>
          <p:nvPr/>
        </p:nvSpPr>
        <p:spPr>
          <a:xfrm>
            <a:off x="1029142" y="3364122"/>
            <a:ext cx="4823444" cy="2837443"/>
          </a:xfrm>
          <a:prstGeom prst="rect">
            <a:avLst/>
          </a:prstGeom>
        </p:spPr>
        <p:txBody>
          <a:bodyPr lIns="0" tIns="0" rIns="0" bIns="0" rtlCol="0" anchor="t">
            <a:spAutoFit/>
          </a:bodyPr>
          <a:lstStyle/>
          <a:p>
            <a:r>
              <a:rPr lang="en-US" sz="2700">
                <a:solidFill>
                  <a:srgbClr val="000000"/>
                </a:solidFill>
                <a:latin typeface="Poppins"/>
                <a:ea typeface="+mn-lt"/>
                <a:cs typeface="Poppins"/>
                <a:sym typeface="Poppins"/>
              </a:rPr>
              <a:t>2 communication methods: </a:t>
            </a:r>
            <a:endParaRPr lang="it-IT">
              <a:solidFill>
                <a:srgbClr val="000000"/>
              </a:solidFill>
              <a:latin typeface="Calibri"/>
              <a:ea typeface="+mn-lt"/>
              <a:cs typeface="Calibri"/>
              <a:sym typeface="Poppins"/>
            </a:endParaRPr>
          </a:p>
          <a:p>
            <a:pPr marL="457200" indent="-457200">
              <a:spcAft>
                <a:spcPts val="2000"/>
              </a:spcAft>
              <a:buFont typeface="Courier New"/>
              <a:buChar char="o"/>
            </a:pPr>
            <a:r>
              <a:rPr lang="en-US" sz="2700">
                <a:solidFill>
                  <a:srgbClr val="000000"/>
                </a:solidFill>
                <a:latin typeface="Poppins"/>
                <a:ea typeface="+mn-lt"/>
                <a:cs typeface="Poppins"/>
                <a:sym typeface="Poppins"/>
              </a:rPr>
              <a:t>the rate code                </a:t>
            </a:r>
            <a:r>
              <a:rPr lang="en-US" sz="2000">
                <a:solidFill>
                  <a:srgbClr val="000000"/>
                </a:solidFill>
                <a:latin typeface="Poppins"/>
                <a:ea typeface="+mn-lt"/>
                <a:cs typeface="Poppins"/>
                <a:sym typeface="Poppins"/>
              </a:rPr>
              <a:t>(firing rate)</a:t>
            </a:r>
            <a:endParaRPr lang="it-IT" sz="2000">
              <a:solidFill>
                <a:srgbClr val="000000"/>
              </a:solidFill>
              <a:latin typeface="Poppins"/>
              <a:ea typeface="+mn-lt"/>
              <a:cs typeface="Poppins"/>
            </a:endParaRPr>
          </a:p>
          <a:p>
            <a:pPr marL="457200" indent="-457200">
              <a:spcAft>
                <a:spcPts val="2000"/>
              </a:spcAft>
              <a:buFont typeface="Courier New"/>
              <a:buChar char="o"/>
            </a:pPr>
            <a:r>
              <a:rPr lang="en-US" sz="2700">
                <a:solidFill>
                  <a:srgbClr val="000000"/>
                </a:solidFill>
                <a:latin typeface="Poppins"/>
                <a:ea typeface="+mn-lt"/>
                <a:cs typeface="Poppins"/>
                <a:sym typeface="Poppins"/>
              </a:rPr>
              <a:t>the population code </a:t>
            </a:r>
            <a:r>
              <a:rPr lang="en-US" sz="2000">
                <a:solidFill>
                  <a:srgbClr val="000000"/>
                </a:solidFill>
                <a:latin typeface="Poppins"/>
                <a:ea typeface="+mn-lt"/>
                <a:cs typeface="Poppins"/>
                <a:sym typeface="Poppins"/>
              </a:rPr>
              <a:t>(number of </a:t>
            </a:r>
            <a:r>
              <a:rPr lang="en-US" sz="2000" err="1">
                <a:solidFill>
                  <a:srgbClr val="000000"/>
                </a:solidFill>
                <a:latin typeface="Poppins"/>
                <a:ea typeface="+mn-lt"/>
                <a:cs typeface="Poppins"/>
                <a:sym typeface="Poppins"/>
              </a:rPr>
              <a:t>fibres</a:t>
            </a:r>
            <a:r>
              <a:rPr lang="en-US" sz="2000">
                <a:solidFill>
                  <a:srgbClr val="000000"/>
                </a:solidFill>
                <a:latin typeface="Poppins"/>
                <a:ea typeface="+mn-lt"/>
                <a:cs typeface="Poppins"/>
                <a:sym typeface="Poppins"/>
              </a:rPr>
              <a:t> activated)</a:t>
            </a:r>
            <a:endParaRPr lang="it-IT" sz="2000">
              <a:ea typeface="Calibri"/>
              <a:cs typeface="Calibri"/>
            </a:endParaRPr>
          </a:p>
          <a:p>
            <a:pPr>
              <a:lnSpc>
                <a:spcPts val="3796"/>
              </a:lnSpc>
              <a:spcBef>
                <a:spcPct val="0"/>
              </a:spcBef>
            </a:pPr>
            <a:endParaRPr lang="en-US" sz="2700">
              <a:latin typeface="Poppins"/>
              <a:cs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102870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1765941"/>
            <a:ext cx="5189311" cy="915635"/>
          </a:xfrm>
          <a:prstGeom prst="rect">
            <a:avLst/>
          </a:prstGeom>
        </p:spPr>
        <p:txBody>
          <a:bodyPr wrap="square" lIns="0" tIns="0" rIns="0" bIns="0" rtlCol="0" anchor="t">
            <a:spAutoFit/>
          </a:bodyPr>
          <a:lstStyle/>
          <a:p>
            <a:pPr>
              <a:lnSpc>
                <a:spcPts val="7431"/>
              </a:lnSpc>
            </a:pPr>
            <a:r>
              <a:rPr lang="en-US" sz="5300" b="1">
                <a:solidFill>
                  <a:srgbClr val="004AAD"/>
                </a:solidFill>
                <a:latin typeface="League Spartan"/>
                <a:ea typeface="League Spartan"/>
                <a:cs typeface="League Spartan"/>
                <a:sym typeface="League Spartan"/>
              </a:rPr>
              <a:t>TO NERVES?</a:t>
            </a:r>
            <a:endParaRPr lang="en-US" sz="5308" b="1">
              <a:solidFill>
                <a:srgbClr val="004AAD"/>
              </a:solidFill>
              <a:latin typeface="League Spartan"/>
              <a:ea typeface="League Spartan"/>
              <a:cs typeface="League Spartan"/>
              <a:sym typeface="League Spartan"/>
            </a:endParaRPr>
          </a:p>
        </p:txBody>
      </p:sp>
      <p:sp>
        <p:nvSpPr>
          <p:cNvPr id="10" name="TextBox 10"/>
          <p:cNvSpPr txBox="1"/>
          <p:nvPr/>
        </p:nvSpPr>
        <p:spPr>
          <a:xfrm>
            <a:off x="1028700" y="914400"/>
            <a:ext cx="5472705"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rPr>
              <a:t>HOW TO SPEAK</a:t>
            </a:r>
            <a:endParaRPr lang="en-US" sz="5151" b="1">
              <a:solidFill>
                <a:srgbClr val="000000"/>
              </a:solidFill>
              <a:latin typeface="Lato Bold"/>
              <a:ea typeface="Lato Bold"/>
              <a:cs typeface="Lato Bold"/>
              <a:sym typeface="Lato Bold"/>
            </a:endParaRPr>
          </a:p>
        </p:txBody>
      </p:sp>
      <p:pic>
        <p:nvPicPr>
          <p:cNvPr id="18" name="Immagine 17">
            <a:extLst>
              <a:ext uri="{FF2B5EF4-FFF2-40B4-BE49-F238E27FC236}">
                <a16:creationId xmlns:a16="http://schemas.microsoft.com/office/drawing/2014/main" id="{EF602335-0E1E-6E8D-AE10-C1EE62D119B3}"/>
              </a:ext>
            </a:extLst>
          </p:cNvPr>
          <p:cNvPicPr>
            <a:picLocks noChangeAspect="1"/>
          </p:cNvPicPr>
          <p:nvPr/>
        </p:nvPicPr>
        <p:blipFill>
          <a:blip r:embed="rId4"/>
          <a:srcRect t="1829" r="-750" b="68531"/>
          <a:stretch/>
        </p:blipFill>
        <p:spPr>
          <a:xfrm>
            <a:off x="8229600" y="768412"/>
            <a:ext cx="7626734" cy="2243721"/>
          </a:xfrm>
          <a:prstGeom prst="rect">
            <a:avLst/>
          </a:prstGeom>
          <a:ln w="57150">
            <a:solidFill>
              <a:srgbClr val="004AAD"/>
            </a:solidFill>
          </a:ln>
        </p:spPr>
      </p:pic>
      <p:pic>
        <p:nvPicPr>
          <p:cNvPr id="19" name="Immagine 18" descr="Immagine che contiene testo, calzature, sciare, cartone animato&#10;&#10;Descrizione generata automaticamente">
            <a:extLst>
              <a:ext uri="{FF2B5EF4-FFF2-40B4-BE49-F238E27FC236}">
                <a16:creationId xmlns:a16="http://schemas.microsoft.com/office/drawing/2014/main" id="{F2C1D3D2-5A0A-D923-DD1A-60003C2D7132}"/>
              </a:ext>
            </a:extLst>
          </p:cNvPr>
          <p:cNvPicPr>
            <a:picLocks noChangeAspect="1"/>
          </p:cNvPicPr>
          <p:nvPr/>
        </p:nvPicPr>
        <p:blipFill>
          <a:blip r:embed="rId4"/>
          <a:srcRect t="30351" r="-2229" b="37380"/>
          <a:stretch/>
        </p:blipFill>
        <p:spPr>
          <a:xfrm>
            <a:off x="1021757" y="3468769"/>
            <a:ext cx="7626734" cy="2407421"/>
          </a:xfrm>
          <a:prstGeom prst="rect">
            <a:avLst/>
          </a:prstGeom>
          <a:ln w="57150">
            <a:solidFill>
              <a:srgbClr val="004AAD"/>
            </a:solidFill>
          </a:ln>
        </p:spPr>
      </p:pic>
      <p:pic>
        <p:nvPicPr>
          <p:cNvPr id="20" name="Immagine 19" descr="Immagine che contiene testo, calzature, sciare, cartone animato&#10;&#10;Descrizione generata automaticamente">
            <a:extLst>
              <a:ext uri="{FF2B5EF4-FFF2-40B4-BE49-F238E27FC236}">
                <a16:creationId xmlns:a16="http://schemas.microsoft.com/office/drawing/2014/main" id="{D072F614-3080-F857-82BD-457313DC990B}"/>
              </a:ext>
            </a:extLst>
          </p:cNvPr>
          <p:cNvPicPr>
            <a:picLocks noChangeAspect="1"/>
          </p:cNvPicPr>
          <p:nvPr/>
        </p:nvPicPr>
        <p:blipFill>
          <a:blip r:embed="rId4"/>
          <a:srcRect l="-1045" t="61900" r="348" b="-350"/>
          <a:stretch/>
        </p:blipFill>
        <p:spPr>
          <a:xfrm>
            <a:off x="8352692" y="6215975"/>
            <a:ext cx="7626734" cy="2912150"/>
          </a:xfrm>
          <a:prstGeom prst="rect">
            <a:avLst/>
          </a:prstGeom>
          <a:ln w="57150">
            <a:solidFill>
              <a:srgbClr val="004AAD"/>
            </a:solidFill>
          </a:ln>
        </p:spPr>
      </p:pic>
    </p:spTree>
    <p:extLst>
      <p:ext uri="{BB962C8B-B14F-4D97-AF65-F5344CB8AC3E}">
        <p14:creationId xmlns:p14="http://schemas.microsoft.com/office/powerpoint/2010/main" val="3060537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7863E-BE26-3FE8-7834-5810095A49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E02B2F-A9B8-6CC5-B398-B0756C0E3F80}"/>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004AAD"/>
          </a:solidFill>
        </p:spPr>
        <p:txBody>
          <a:bodyPr/>
          <a:lstStyle/>
          <a:p>
            <a:endParaRPr lang="en-US"/>
          </a:p>
        </p:txBody>
      </p:sp>
      <p:sp>
        <p:nvSpPr>
          <p:cNvPr id="3" name="TextBox 3">
            <a:extLst>
              <a:ext uri="{FF2B5EF4-FFF2-40B4-BE49-F238E27FC236}">
                <a16:creationId xmlns:a16="http://schemas.microsoft.com/office/drawing/2014/main" id="{90D0F98E-1C43-17AA-55C7-57992BAEBDD7}"/>
              </a:ext>
            </a:extLst>
          </p:cNvPr>
          <p:cNvSpPr txBox="1"/>
          <p:nvPr/>
        </p:nvSpPr>
        <p:spPr>
          <a:xfrm>
            <a:off x="1955800" y="4057750"/>
            <a:ext cx="14511543" cy="4408836"/>
          </a:xfrm>
          <a:prstGeom prst="rect">
            <a:avLst/>
          </a:prstGeom>
        </p:spPr>
        <p:txBody>
          <a:bodyPr wrap="square" lIns="0" tIns="0" rIns="0" bIns="0" rtlCol="0" anchor="t">
            <a:spAutoFit/>
          </a:bodyPr>
          <a:lstStyle/>
          <a:p>
            <a:pPr algn="ctr">
              <a:lnSpc>
                <a:spcPts val="11572"/>
              </a:lnSpc>
            </a:pPr>
            <a:r>
              <a:rPr lang="en-US" sz="8265" b="1">
                <a:solidFill>
                  <a:srgbClr val="F2F2F2"/>
                </a:solidFill>
                <a:latin typeface="League Spartan"/>
                <a:ea typeface="League Spartan"/>
                <a:cs typeface="League Spartan"/>
                <a:sym typeface="League Spartan"/>
              </a:rPr>
              <a:t>MODELLING OF FOOT SOLE CUTANEOUS AFFERENTS </a:t>
            </a:r>
          </a:p>
        </p:txBody>
      </p:sp>
      <p:grpSp>
        <p:nvGrpSpPr>
          <p:cNvPr id="4" name="Group 4">
            <a:extLst>
              <a:ext uri="{FF2B5EF4-FFF2-40B4-BE49-F238E27FC236}">
                <a16:creationId xmlns:a16="http://schemas.microsoft.com/office/drawing/2014/main" id="{31C4BA1F-EC91-CD92-5FFC-4B18DDF0F3B6}"/>
              </a:ext>
            </a:extLst>
          </p:cNvPr>
          <p:cNvGrpSpPr/>
          <p:nvPr/>
        </p:nvGrpSpPr>
        <p:grpSpPr>
          <a:xfrm>
            <a:off x="-1130300" y="4057750"/>
            <a:ext cx="3086100" cy="2171499"/>
            <a:chOff x="0" y="0"/>
            <a:chExt cx="812800" cy="571917"/>
          </a:xfrm>
        </p:grpSpPr>
        <p:sp>
          <p:nvSpPr>
            <p:cNvPr id="5" name="Freeform 5">
              <a:extLst>
                <a:ext uri="{FF2B5EF4-FFF2-40B4-BE49-F238E27FC236}">
                  <a16:creationId xmlns:a16="http://schemas.microsoft.com/office/drawing/2014/main" id="{A1C3C08C-424C-EC82-6EE8-65B762C3C318}"/>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6" name="TextBox 6">
              <a:extLst>
                <a:ext uri="{FF2B5EF4-FFF2-40B4-BE49-F238E27FC236}">
                  <a16:creationId xmlns:a16="http://schemas.microsoft.com/office/drawing/2014/main" id="{B833734F-EA69-6469-506F-4E0925677F0D}"/>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7DF8F594-E1D2-FB7A-1A66-41F8E779402C}"/>
              </a:ext>
            </a:extLst>
          </p:cNvPr>
          <p:cNvSpPr txBox="1"/>
          <p:nvPr/>
        </p:nvSpPr>
        <p:spPr>
          <a:xfrm>
            <a:off x="1888228" y="2479807"/>
            <a:ext cx="14511543" cy="871136"/>
          </a:xfrm>
          <a:prstGeom prst="rect">
            <a:avLst/>
          </a:prstGeom>
        </p:spPr>
        <p:txBody>
          <a:bodyPr wrap="square" lIns="0" tIns="0" rIns="0" bIns="0" rtlCol="0" anchor="t">
            <a:spAutoFit/>
          </a:bodyPr>
          <a:lstStyle/>
          <a:p>
            <a:pPr algn="ctr">
              <a:lnSpc>
                <a:spcPts val="7424"/>
              </a:lnSpc>
            </a:pPr>
            <a:r>
              <a:rPr lang="en-US" sz="4800" b="1">
                <a:solidFill>
                  <a:srgbClr val="F2F2F2"/>
                </a:solidFill>
                <a:latin typeface="Lato Bold" panose="020B0604020202020204" charset="0"/>
                <a:ea typeface="Lato Bold" panose="020B0604020202020204" charset="0"/>
                <a:cs typeface="Lato Bold" panose="020B0604020202020204" charset="0"/>
                <a:sym typeface="Lato Bold"/>
              </a:rPr>
              <a:t>SENSING OF LOWER LIMB PROSTHESES</a:t>
            </a:r>
          </a:p>
        </p:txBody>
      </p:sp>
      <p:grpSp>
        <p:nvGrpSpPr>
          <p:cNvPr id="9" name="Group 9">
            <a:extLst>
              <a:ext uri="{FF2B5EF4-FFF2-40B4-BE49-F238E27FC236}">
                <a16:creationId xmlns:a16="http://schemas.microsoft.com/office/drawing/2014/main" id="{AC2A60EF-DB0F-8F5F-4E2B-0F0A71FD1130}"/>
              </a:ext>
            </a:extLst>
          </p:cNvPr>
          <p:cNvGrpSpPr/>
          <p:nvPr/>
        </p:nvGrpSpPr>
        <p:grpSpPr>
          <a:xfrm>
            <a:off x="16467343" y="4057750"/>
            <a:ext cx="3086100" cy="2171499"/>
            <a:chOff x="0" y="0"/>
            <a:chExt cx="812800" cy="571917"/>
          </a:xfrm>
        </p:grpSpPr>
        <p:sp>
          <p:nvSpPr>
            <p:cNvPr id="10" name="Freeform 10">
              <a:extLst>
                <a:ext uri="{FF2B5EF4-FFF2-40B4-BE49-F238E27FC236}">
                  <a16:creationId xmlns:a16="http://schemas.microsoft.com/office/drawing/2014/main" id="{4A6EB59E-9023-144A-E7E0-F9740F8CE3D2}"/>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11" name="TextBox 11">
              <a:extLst>
                <a:ext uri="{FF2B5EF4-FFF2-40B4-BE49-F238E27FC236}">
                  <a16:creationId xmlns:a16="http://schemas.microsoft.com/office/drawing/2014/main" id="{610A1615-FBA5-ABB3-E9DD-D6076599F6EA}"/>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cxnSp>
        <p:nvCxnSpPr>
          <p:cNvPr id="12" name="Straight Connector 11">
            <a:extLst>
              <a:ext uri="{FF2B5EF4-FFF2-40B4-BE49-F238E27FC236}">
                <a16:creationId xmlns:a16="http://schemas.microsoft.com/office/drawing/2014/main" id="{6B020B72-387F-F6BC-6FB5-9A78FA469A20}"/>
              </a:ext>
            </a:extLst>
          </p:cNvPr>
          <p:cNvCxnSpPr>
            <a:cxnSpLocks/>
          </p:cNvCxnSpPr>
          <p:nvPr/>
        </p:nvCxnSpPr>
        <p:spPr>
          <a:xfrm>
            <a:off x="3267970" y="3551393"/>
            <a:ext cx="11887200" cy="0"/>
          </a:xfrm>
          <a:prstGeom prst="line">
            <a:avLst/>
          </a:prstGeom>
          <a:ln w="38100">
            <a:solidFill>
              <a:srgbClr val="F2F2F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239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70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102870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1450631"/>
            <a:ext cx="13880052" cy="915635"/>
          </a:xfrm>
          <a:prstGeom prst="rect">
            <a:avLst/>
          </a:prstGeom>
        </p:spPr>
        <p:txBody>
          <a:bodyPr wrap="square" lIns="0" tIns="0" rIns="0" bIns="0" rtlCol="0" anchor="t">
            <a:spAutoFit/>
          </a:bodyPr>
          <a:lstStyle/>
          <a:p>
            <a:pPr>
              <a:lnSpc>
                <a:spcPts val="7431"/>
              </a:lnSpc>
            </a:pPr>
            <a:r>
              <a:rPr lang="en-US" sz="3200">
                <a:solidFill>
                  <a:srgbClr val="004AAD"/>
                </a:solidFill>
                <a:latin typeface="League Spartan"/>
                <a:ea typeface="League Spartan"/>
                <a:cs typeface="League Spartan"/>
                <a:sym typeface="League Spartan"/>
              </a:rPr>
              <a:t>MIMICK OF MECHANOTRANSDUCTION PROCESS</a:t>
            </a:r>
            <a:r>
              <a:rPr lang="en-US" sz="5300">
                <a:solidFill>
                  <a:srgbClr val="004AAD"/>
                </a:solidFill>
                <a:latin typeface="League Spartan"/>
                <a:ea typeface="League Spartan"/>
                <a:cs typeface="League Spartan"/>
                <a:sym typeface="League Spartan"/>
              </a:rPr>
              <a:t> </a:t>
            </a:r>
            <a:endParaRPr lang="en-US" sz="5308">
              <a:solidFill>
                <a:srgbClr val="004AAD"/>
              </a:solidFill>
              <a:latin typeface="League Spartan"/>
              <a:ea typeface="League Spartan"/>
              <a:cs typeface="League Spartan"/>
              <a:sym typeface="League Spartan"/>
            </a:endParaRPr>
          </a:p>
        </p:txBody>
      </p:sp>
      <p:sp>
        <p:nvSpPr>
          <p:cNvPr id="10" name="TextBox 10"/>
          <p:cNvSpPr txBox="1"/>
          <p:nvPr/>
        </p:nvSpPr>
        <p:spPr>
          <a:xfrm>
            <a:off x="1028700" y="914400"/>
            <a:ext cx="7009843"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sym typeface="Lato Bold"/>
              </a:rPr>
              <a:t>FOOTSIM MODEL</a:t>
            </a:r>
            <a:endParaRPr lang="en-US" sz="5151" b="1">
              <a:solidFill>
                <a:srgbClr val="000000"/>
              </a:solidFill>
              <a:latin typeface="Lato Bold"/>
              <a:ea typeface="Lato Bold"/>
              <a:cs typeface="Lato Bold"/>
              <a:sym typeface="Lato Bold"/>
            </a:endParaRPr>
          </a:p>
        </p:txBody>
      </p:sp>
      <p:sp>
        <p:nvSpPr>
          <p:cNvPr id="11" name="TextBox 11"/>
          <p:cNvSpPr txBox="1"/>
          <p:nvPr/>
        </p:nvSpPr>
        <p:spPr>
          <a:xfrm>
            <a:off x="-58091" y="7994953"/>
            <a:ext cx="2658833" cy="747705"/>
          </a:xfrm>
          <a:prstGeom prst="rect">
            <a:avLst/>
          </a:prstGeom>
        </p:spPr>
        <p:txBody>
          <a:bodyPr wrap="square" lIns="0" tIns="0" rIns="0" bIns="0" rtlCol="0" anchor="t">
            <a:spAutoFit/>
          </a:bodyPr>
          <a:lstStyle/>
          <a:p>
            <a:pPr algn="ctr">
              <a:lnSpc>
                <a:spcPts val="2976"/>
              </a:lnSpc>
              <a:spcBef>
                <a:spcPct val="0"/>
              </a:spcBef>
            </a:pPr>
            <a:r>
              <a:rPr lang="en-US" sz="2100">
                <a:solidFill>
                  <a:srgbClr val="000000"/>
                </a:solidFill>
                <a:latin typeface="Poppins"/>
                <a:ea typeface="Poppins"/>
                <a:cs typeface="Poppins"/>
              </a:rPr>
              <a:t>Division </a:t>
            </a:r>
            <a:endParaRPr lang="it-IT"/>
          </a:p>
          <a:p>
            <a:pPr algn="ctr">
              <a:lnSpc>
                <a:spcPts val="2976"/>
              </a:lnSpc>
              <a:spcBef>
                <a:spcPct val="0"/>
              </a:spcBef>
            </a:pPr>
            <a:r>
              <a:rPr lang="en-US" sz="2100">
                <a:solidFill>
                  <a:srgbClr val="000000"/>
                </a:solidFill>
                <a:latin typeface="Poppins"/>
                <a:ea typeface="Poppins"/>
                <a:cs typeface="Poppins"/>
              </a:rPr>
              <a:t>in 13 region</a:t>
            </a:r>
            <a:endParaRPr lang="en-US"/>
          </a:p>
        </p:txBody>
      </p:sp>
      <p:sp>
        <p:nvSpPr>
          <p:cNvPr id="12" name="TextBox 12"/>
          <p:cNvSpPr txBox="1"/>
          <p:nvPr/>
        </p:nvSpPr>
        <p:spPr>
          <a:xfrm>
            <a:off x="5701465" y="8187563"/>
            <a:ext cx="2343523" cy="363946"/>
          </a:xfrm>
          <a:prstGeom prst="rect">
            <a:avLst/>
          </a:prstGeom>
        </p:spPr>
        <p:txBody>
          <a:bodyPr wrap="square" lIns="0" tIns="0" rIns="0" bIns="0" rtlCol="0" anchor="t">
            <a:spAutoFit/>
          </a:bodyPr>
          <a:lstStyle/>
          <a:p>
            <a:pPr>
              <a:lnSpc>
                <a:spcPts val="2976"/>
              </a:lnSpc>
              <a:spcBef>
                <a:spcPct val="0"/>
              </a:spcBef>
            </a:pPr>
            <a:r>
              <a:rPr lang="en-US" sz="2100">
                <a:solidFill>
                  <a:srgbClr val="000000"/>
                </a:solidFill>
                <a:latin typeface="Poppins"/>
                <a:ea typeface="Poppins"/>
                <a:cs typeface="Poppins"/>
                <a:sym typeface="Poppins"/>
              </a:rPr>
              <a:t>Dynamic model</a:t>
            </a:r>
            <a:endParaRPr lang="en-US" sz="2100">
              <a:solidFill>
                <a:srgbClr val="000000"/>
              </a:solidFill>
              <a:latin typeface="Poppins"/>
              <a:ea typeface="Poppins"/>
              <a:cs typeface="Poppins"/>
            </a:endParaRPr>
          </a:p>
        </p:txBody>
      </p:sp>
      <p:pic>
        <p:nvPicPr>
          <p:cNvPr id="18" name="Immagine 17" descr="Immagine che contiene testo, diagramma, disegno&#10;&#10;Descrizione generata automaticamente">
            <a:extLst>
              <a:ext uri="{FF2B5EF4-FFF2-40B4-BE49-F238E27FC236}">
                <a16:creationId xmlns:a16="http://schemas.microsoft.com/office/drawing/2014/main" id="{2B888BCB-0190-AF9A-0814-2D264531E90B}"/>
              </a:ext>
            </a:extLst>
          </p:cNvPr>
          <p:cNvPicPr>
            <a:picLocks noChangeAspect="1"/>
          </p:cNvPicPr>
          <p:nvPr/>
        </p:nvPicPr>
        <p:blipFill>
          <a:blip r:embed="rId4"/>
          <a:srcRect l="-112" t="769" r="88009" b="1383"/>
          <a:stretch/>
        </p:blipFill>
        <p:spPr>
          <a:xfrm>
            <a:off x="245666" y="2572617"/>
            <a:ext cx="2035813" cy="5125105"/>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9" name="Immagine 18" descr="Immagine che contiene testo, diagramma, disegno&#10;&#10;Descrizione generata automaticamente">
            <a:extLst>
              <a:ext uri="{FF2B5EF4-FFF2-40B4-BE49-F238E27FC236}">
                <a16:creationId xmlns:a16="http://schemas.microsoft.com/office/drawing/2014/main" id="{34C477BE-9C61-F822-06F4-2AFD188EF017}"/>
              </a:ext>
            </a:extLst>
          </p:cNvPr>
          <p:cNvPicPr>
            <a:picLocks noChangeAspect="1"/>
          </p:cNvPicPr>
          <p:nvPr/>
        </p:nvPicPr>
        <p:blipFill>
          <a:blip r:embed="rId4"/>
          <a:srcRect l="11853" t="-2899" r="76940" b="-725"/>
          <a:stretch/>
        </p:blipFill>
        <p:spPr>
          <a:xfrm>
            <a:off x="2509668" y="2452689"/>
            <a:ext cx="2029951" cy="5374968"/>
          </a:xfrm>
          <a:prstGeom prst="rect">
            <a:avLst/>
          </a:prstGeom>
        </p:spPr>
      </p:pic>
      <p:pic>
        <p:nvPicPr>
          <p:cNvPr id="20" name="Immagine 19" descr="Immagine che contiene testo, diagramma, disegno&#10;&#10;Descrizione generata automaticamente">
            <a:extLst>
              <a:ext uri="{FF2B5EF4-FFF2-40B4-BE49-F238E27FC236}">
                <a16:creationId xmlns:a16="http://schemas.microsoft.com/office/drawing/2014/main" id="{6BBF5174-9E06-BDB0-F74E-19ACA7B05E66}"/>
              </a:ext>
            </a:extLst>
          </p:cNvPr>
          <p:cNvPicPr>
            <a:picLocks noChangeAspect="1"/>
          </p:cNvPicPr>
          <p:nvPr/>
        </p:nvPicPr>
        <p:blipFill>
          <a:blip r:embed="rId4"/>
          <a:srcRect l="22974" t="101" r="51831" b="1006"/>
          <a:stretch/>
        </p:blipFill>
        <p:spPr>
          <a:xfrm>
            <a:off x="4579807" y="2651510"/>
            <a:ext cx="4197296" cy="5126391"/>
          </a:xfrm>
          <a:prstGeom prst="rect">
            <a:avLst/>
          </a:prstGeom>
        </p:spPr>
      </p:pic>
      <p:sp>
        <p:nvSpPr>
          <p:cNvPr id="22" name="TextBox 12">
            <a:extLst>
              <a:ext uri="{FF2B5EF4-FFF2-40B4-BE49-F238E27FC236}">
                <a16:creationId xmlns:a16="http://schemas.microsoft.com/office/drawing/2014/main" id="{949A45C1-D6FA-4582-8EEE-6626DC3756A7}"/>
              </a:ext>
            </a:extLst>
          </p:cNvPr>
          <p:cNvSpPr txBox="1"/>
          <p:nvPr/>
        </p:nvSpPr>
        <p:spPr>
          <a:xfrm>
            <a:off x="2096590" y="7995327"/>
            <a:ext cx="2895316" cy="748666"/>
          </a:xfrm>
          <a:prstGeom prst="rect">
            <a:avLst/>
          </a:prstGeom>
        </p:spPr>
        <p:txBody>
          <a:bodyPr wrap="square" lIns="0" tIns="0" rIns="0" bIns="0" rtlCol="0" anchor="t">
            <a:spAutoFit/>
          </a:bodyPr>
          <a:lstStyle/>
          <a:p>
            <a:pPr algn="ctr">
              <a:lnSpc>
                <a:spcPts val="2976"/>
              </a:lnSpc>
              <a:spcBef>
                <a:spcPct val="0"/>
              </a:spcBef>
            </a:pPr>
            <a:r>
              <a:rPr lang="en-US" sz="2100">
                <a:solidFill>
                  <a:srgbClr val="000000"/>
                </a:solidFill>
                <a:latin typeface="Poppins"/>
                <a:ea typeface="Poppins"/>
                <a:cs typeface="Poppins"/>
                <a:sym typeface="Poppins"/>
              </a:rPr>
              <a:t>Different density</a:t>
            </a:r>
          </a:p>
          <a:p>
            <a:pPr algn="ctr">
              <a:lnSpc>
                <a:spcPts val="2976"/>
              </a:lnSpc>
              <a:spcBef>
                <a:spcPct val="0"/>
              </a:spcBef>
            </a:pPr>
            <a:r>
              <a:rPr lang="en-US" sz="2100">
                <a:solidFill>
                  <a:srgbClr val="000000"/>
                </a:solidFill>
                <a:latin typeface="Poppins"/>
                <a:ea typeface="Poppins"/>
                <a:cs typeface="Poppins"/>
                <a:sym typeface="Poppins"/>
              </a:rPr>
              <a:t>Same</a:t>
            </a:r>
            <a:r>
              <a:rPr lang="en-US" sz="2100">
                <a:solidFill>
                  <a:srgbClr val="000000"/>
                </a:solidFill>
                <a:latin typeface="Poppins"/>
                <a:cs typeface="Poppins"/>
              </a:rPr>
              <a:t> depth for type</a:t>
            </a:r>
          </a:p>
        </p:txBody>
      </p:sp>
      <p:pic>
        <p:nvPicPr>
          <p:cNvPr id="8" name="Immagine 7" descr="Immagine che contiene testo, diagramma, disegno&#10;&#10;Descrizione generata automaticamente">
            <a:extLst>
              <a:ext uri="{FF2B5EF4-FFF2-40B4-BE49-F238E27FC236}">
                <a16:creationId xmlns:a16="http://schemas.microsoft.com/office/drawing/2014/main" id="{848479F5-8EEF-CDAE-927B-DB9F3649EFC4}"/>
              </a:ext>
            </a:extLst>
          </p:cNvPr>
          <p:cNvPicPr>
            <a:picLocks noChangeAspect="1"/>
          </p:cNvPicPr>
          <p:nvPr/>
        </p:nvPicPr>
        <p:blipFill>
          <a:blip r:embed="rId4"/>
          <a:srcRect l="48014" t="-77" r="255" b="77"/>
          <a:stretch/>
        </p:blipFill>
        <p:spPr>
          <a:xfrm>
            <a:off x="9010887" y="2572617"/>
            <a:ext cx="8977583" cy="5121602"/>
          </a:xfrm>
          <a:prstGeom prst="rect">
            <a:avLst/>
          </a:prstGeom>
        </p:spPr>
      </p:pic>
      <p:sp>
        <p:nvSpPr>
          <p:cNvPr id="15" name="TextBox 12">
            <a:extLst>
              <a:ext uri="{FF2B5EF4-FFF2-40B4-BE49-F238E27FC236}">
                <a16:creationId xmlns:a16="http://schemas.microsoft.com/office/drawing/2014/main" id="{5D7551B7-17F6-8713-0E33-D81A47D8DA9A}"/>
              </a:ext>
            </a:extLst>
          </p:cNvPr>
          <p:cNvSpPr txBox="1"/>
          <p:nvPr/>
        </p:nvSpPr>
        <p:spPr>
          <a:xfrm>
            <a:off x="10509947" y="7951080"/>
            <a:ext cx="7152006" cy="1241109"/>
          </a:xfrm>
          <a:prstGeom prst="rect">
            <a:avLst/>
          </a:prstGeom>
        </p:spPr>
        <p:txBody>
          <a:bodyPr wrap="square" lIns="0" tIns="0" rIns="0" bIns="0" rtlCol="0" anchor="t">
            <a:spAutoFit/>
          </a:bodyPr>
          <a:lstStyle/>
          <a:p>
            <a:pPr algn="ctr"/>
            <a:r>
              <a:rPr lang="en-US" sz="2100">
                <a:solidFill>
                  <a:srgbClr val="000000"/>
                </a:solidFill>
                <a:latin typeface="Poppins"/>
                <a:ea typeface="+mn-lt"/>
                <a:cs typeface="Poppins"/>
              </a:rPr>
              <a:t>firing models</a:t>
            </a:r>
            <a:endParaRPr lang="it-IT">
              <a:solidFill>
                <a:srgbClr val="000000"/>
              </a:solidFill>
              <a:latin typeface="Calibri"/>
              <a:ea typeface="+mn-lt"/>
              <a:cs typeface="Calibri"/>
            </a:endParaRPr>
          </a:p>
          <a:p>
            <a:pPr algn="ctr"/>
            <a:r>
              <a:rPr lang="en-US">
                <a:solidFill>
                  <a:srgbClr val="000000"/>
                </a:solidFill>
                <a:latin typeface="Poppins"/>
                <a:ea typeface="+mn-lt"/>
                <a:cs typeface="Poppins"/>
              </a:rPr>
              <a:t> generate spiking output for individual fibers of different afferent classes </a:t>
            </a:r>
            <a:endParaRPr lang="it-IT">
              <a:ea typeface="Calibri"/>
              <a:cs typeface="Calibri"/>
            </a:endParaRPr>
          </a:p>
          <a:p>
            <a:pPr algn="ctr">
              <a:lnSpc>
                <a:spcPts val="2976"/>
              </a:lnSpc>
              <a:spcBef>
                <a:spcPct val="0"/>
              </a:spcBef>
            </a:pPr>
            <a:endParaRPr lang="en-US" sz="2100">
              <a:latin typeface="Poppins"/>
              <a:cs typeface="Poppins"/>
            </a:endParaRPr>
          </a:p>
        </p:txBody>
      </p:sp>
    </p:spTree>
    <p:extLst>
      <p:ext uri="{BB962C8B-B14F-4D97-AF65-F5344CB8AC3E}">
        <p14:creationId xmlns:p14="http://schemas.microsoft.com/office/powerpoint/2010/main" val="11566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D18D-51FF-91F2-6BBD-1BC5251ED1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9B954D-FDAC-AA24-ACE1-6E9BD1067D3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a:extLst>
              <a:ext uri="{FF2B5EF4-FFF2-40B4-BE49-F238E27FC236}">
                <a16:creationId xmlns:a16="http://schemas.microsoft.com/office/drawing/2014/main" id="{CB265581-A63C-8FCA-E0D6-5437A7B74010}"/>
              </a:ext>
            </a:extLst>
          </p:cNvPr>
          <p:cNvGrpSpPr>
            <a:grpSpLocks noGrp="1" noUngrp="1" noRot="1" noMove="1" noResize="1"/>
          </p:cNvGrpSpPr>
          <p:nvPr/>
        </p:nvGrpSpPr>
        <p:grpSpPr>
          <a:xfrm>
            <a:off x="1" y="0"/>
            <a:ext cx="18288000" cy="10287000"/>
            <a:chOff x="0" y="0"/>
            <a:chExt cx="1680318" cy="2709333"/>
          </a:xfrm>
        </p:grpSpPr>
        <p:sp>
          <p:nvSpPr>
            <p:cNvPr id="4" name="Freeform 4">
              <a:extLst>
                <a:ext uri="{FF2B5EF4-FFF2-40B4-BE49-F238E27FC236}">
                  <a16:creationId xmlns:a16="http://schemas.microsoft.com/office/drawing/2014/main" id="{D9695D82-3B8A-060D-0D5D-74D27EF54128}"/>
                </a:ext>
              </a:extLst>
            </p:cNvPr>
            <p:cNvSpPr>
              <a:spLocks noGrp="1" noRot="1" noMove="1" noResize="1" noEditPoints="1" noAdjustHandles="1" noChangeArrowheads="1" noChangeShapeType="1"/>
            </p:cNvSpPr>
            <p:nvPr/>
          </p:nvSpPr>
          <p:spPr>
            <a:xfrm>
              <a:off x="0" y="0"/>
              <a:ext cx="1680318" cy="2709333"/>
            </a:xfrm>
            <a:custGeom>
              <a:avLst/>
              <a:gdLst/>
              <a:ahLst/>
              <a:cxnLst/>
              <a:rect l="l" t="t" r="r" b="b"/>
              <a:pathLst>
                <a:path w="1680318" h="2709333">
                  <a:moveTo>
                    <a:pt x="0" y="0"/>
                  </a:moveTo>
                  <a:lnTo>
                    <a:pt x="1680318" y="0"/>
                  </a:lnTo>
                  <a:lnTo>
                    <a:pt x="1680318" y="2709333"/>
                  </a:lnTo>
                  <a:lnTo>
                    <a:pt x="0" y="2709333"/>
                  </a:lnTo>
                  <a:close/>
                </a:path>
              </a:pathLst>
            </a:custGeom>
            <a:solidFill>
              <a:srgbClr val="004AAD"/>
            </a:solidFill>
          </p:spPr>
          <p:txBody>
            <a:bodyPr/>
            <a:lstStyle/>
            <a:p>
              <a:endParaRPr lang="en-US"/>
            </a:p>
          </p:txBody>
        </p:sp>
        <p:sp>
          <p:nvSpPr>
            <p:cNvPr id="5" name="TextBox 5">
              <a:extLst>
                <a:ext uri="{FF2B5EF4-FFF2-40B4-BE49-F238E27FC236}">
                  <a16:creationId xmlns:a16="http://schemas.microsoft.com/office/drawing/2014/main" id="{DA50B066-2D55-A6DC-95A7-3BDDC6194105}"/>
                </a:ext>
              </a:extLst>
            </p:cNvPr>
            <p:cNvSpPr txBox="1">
              <a:spLocks noGrp="1" noRot="1" noMove="1" noResize="1" noEditPoints="1" noAdjustHandles="1" noChangeArrowheads="1" noChangeShapeType="1"/>
            </p:cNvSpPr>
            <p:nvPr/>
          </p:nvSpPr>
          <p:spPr>
            <a:xfrm>
              <a:off x="0" y="-47625"/>
              <a:ext cx="1680318" cy="275695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0A6ADF45-36CF-54CD-A503-C667CAB323E5}"/>
              </a:ext>
            </a:extLst>
          </p:cNvPr>
          <p:cNvSpPr txBox="1"/>
          <p:nvPr/>
        </p:nvSpPr>
        <p:spPr>
          <a:xfrm>
            <a:off x="228600" y="727352"/>
            <a:ext cx="5508835" cy="739883"/>
          </a:xfrm>
          <a:prstGeom prst="rect">
            <a:avLst/>
          </a:prstGeom>
        </p:spPr>
        <p:txBody>
          <a:bodyPr lIns="0" tIns="0" rIns="0" bIns="0" rtlCol="0" anchor="t">
            <a:spAutoFit/>
          </a:bodyPr>
          <a:lstStyle/>
          <a:p>
            <a:pPr algn="ctr">
              <a:lnSpc>
                <a:spcPts val="6372"/>
              </a:lnSpc>
            </a:pPr>
            <a:r>
              <a:rPr lang="en-US" sz="4551" b="1">
                <a:solidFill>
                  <a:srgbClr val="FFFFFF"/>
                </a:solidFill>
                <a:latin typeface="Lato Bold"/>
                <a:ea typeface="Lato Bold"/>
                <a:cs typeface="Lato Bold"/>
                <a:sym typeface="Lato Bold"/>
              </a:rPr>
              <a:t>TABLE OF</a:t>
            </a:r>
          </a:p>
        </p:txBody>
      </p:sp>
      <p:sp>
        <p:nvSpPr>
          <p:cNvPr id="22" name="TextBox 22">
            <a:extLst>
              <a:ext uri="{FF2B5EF4-FFF2-40B4-BE49-F238E27FC236}">
                <a16:creationId xmlns:a16="http://schemas.microsoft.com/office/drawing/2014/main" id="{C44BD74B-71E0-1DD8-AF84-B43696363767}"/>
              </a:ext>
            </a:extLst>
          </p:cNvPr>
          <p:cNvSpPr txBox="1"/>
          <p:nvPr/>
        </p:nvSpPr>
        <p:spPr>
          <a:xfrm>
            <a:off x="1081791" y="1377496"/>
            <a:ext cx="4655643" cy="815929"/>
          </a:xfrm>
          <a:prstGeom prst="rect">
            <a:avLst/>
          </a:prstGeom>
        </p:spPr>
        <p:txBody>
          <a:bodyPr wrap="square" lIns="0" tIns="0" rIns="0" bIns="0" rtlCol="0" anchor="t">
            <a:spAutoFit/>
          </a:bodyPr>
          <a:lstStyle/>
          <a:p>
            <a:pPr algn="r">
              <a:lnSpc>
                <a:spcPts val="6591"/>
              </a:lnSpc>
            </a:pPr>
            <a:r>
              <a:rPr lang="en-US" sz="4708" b="1">
                <a:solidFill>
                  <a:srgbClr val="FFFFFF"/>
                </a:solidFill>
                <a:latin typeface="League Spartan"/>
                <a:ea typeface="League Spartan"/>
                <a:cs typeface="League Spartan"/>
                <a:sym typeface="League Spartan"/>
              </a:rPr>
              <a:t>CONTENTS</a:t>
            </a:r>
          </a:p>
        </p:txBody>
      </p:sp>
      <p:grpSp>
        <p:nvGrpSpPr>
          <p:cNvPr id="30" name="Group 29">
            <a:extLst>
              <a:ext uri="{FF2B5EF4-FFF2-40B4-BE49-F238E27FC236}">
                <a16:creationId xmlns:a16="http://schemas.microsoft.com/office/drawing/2014/main" id="{C95E103E-6828-F68D-3CB2-19A6D2E686D1}"/>
              </a:ext>
            </a:extLst>
          </p:cNvPr>
          <p:cNvGrpSpPr/>
          <p:nvPr/>
        </p:nvGrpSpPr>
        <p:grpSpPr>
          <a:xfrm>
            <a:off x="1085116" y="4861565"/>
            <a:ext cx="1638836" cy="1705357"/>
            <a:chOff x="10755298" y="4275972"/>
            <a:chExt cx="1638836" cy="1705357"/>
          </a:xfrm>
        </p:grpSpPr>
        <p:grpSp>
          <p:nvGrpSpPr>
            <p:cNvPr id="12" name="Group 12">
              <a:extLst>
                <a:ext uri="{FF2B5EF4-FFF2-40B4-BE49-F238E27FC236}">
                  <a16:creationId xmlns:a16="http://schemas.microsoft.com/office/drawing/2014/main" id="{D4BC3F91-A4A3-F37F-5982-3517C1BFB6B4}"/>
                </a:ext>
              </a:extLst>
            </p:cNvPr>
            <p:cNvGrpSpPr/>
            <p:nvPr/>
          </p:nvGrpSpPr>
          <p:grpSpPr>
            <a:xfrm>
              <a:off x="10815733" y="4275972"/>
              <a:ext cx="1534377" cy="1705357"/>
              <a:chOff x="76200" y="28575"/>
              <a:chExt cx="667540" cy="741925"/>
            </a:xfrm>
          </p:grpSpPr>
          <p:sp>
            <p:nvSpPr>
              <p:cNvPr id="13" name="Freeform 13">
                <a:extLst>
                  <a:ext uri="{FF2B5EF4-FFF2-40B4-BE49-F238E27FC236}">
                    <a16:creationId xmlns:a16="http://schemas.microsoft.com/office/drawing/2014/main" id="{08AF818A-14EC-C299-4547-497573313431}"/>
                  </a:ext>
                </a:extLst>
              </p:cNvPr>
              <p:cNvSpPr/>
              <p:nvPr/>
            </p:nvSpPr>
            <p:spPr>
              <a:xfrm>
                <a:off x="78426" y="105186"/>
                <a:ext cx="665314" cy="66531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14" name="TextBox 14">
                <a:extLst>
                  <a:ext uri="{FF2B5EF4-FFF2-40B4-BE49-F238E27FC236}">
                    <a16:creationId xmlns:a16="http://schemas.microsoft.com/office/drawing/2014/main" id="{FFFFF3B1-54EE-B804-CD6C-4E802AFB97A0}"/>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4" name="TextBox 24">
              <a:extLst>
                <a:ext uri="{FF2B5EF4-FFF2-40B4-BE49-F238E27FC236}">
                  <a16:creationId xmlns:a16="http://schemas.microsoft.com/office/drawing/2014/main" id="{6F26C5A2-B607-79DB-11BF-ECDD21A8C287}"/>
                </a:ext>
              </a:extLst>
            </p:cNvPr>
            <p:cNvSpPr txBox="1"/>
            <p:nvPr/>
          </p:nvSpPr>
          <p:spPr>
            <a:xfrm>
              <a:off x="10755298" y="4495485"/>
              <a:ext cx="1638836" cy="1335977"/>
            </a:xfrm>
            <a:prstGeom prst="rect">
              <a:avLst/>
            </a:prstGeom>
          </p:spPr>
          <p:txBody>
            <a:bodyPr lIns="0" tIns="0" rIns="0" bIns="0" rtlCol="0" anchor="t">
              <a:spAutoFit/>
            </a:bodyPr>
            <a:lstStyle/>
            <a:p>
              <a:pPr algn="ctr">
                <a:lnSpc>
                  <a:spcPts val="11002"/>
                </a:lnSpc>
              </a:pPr>
              <a:r>
                <a:rPr lang="en-US" sz="6000" b="1">
                  <a:solidFill>
                    <a:srgbClr val="000000"/>
                  </a:solidFill>
                  <a:latin typeface="League Spartan"/>
                  <a:ea typeface="League Spartan"/>
                  <a:cs typeface="League Spartan"/>
                  <a:sym typeface="League Spartan"/>
                </a:rPr>
                <a:t>2</a:t>
              </a:r>
            </a:p>
          </p:txBody>
        </p:sp>
      </p:grpSp>
      <p:grpSp>
        <p:nvGrpSpPr>
          <p:cNvPr id="41" name="Group 40">
            <a:extLst>
              <a:ext uri="{FF2B5EF4-FFF2-40B4-BE49-F238E27FC236}">
                <a16:creationId xmlns:a16="http://schemas.microsoft.com/office/drawing/2014/main" id="{92DA4EEE-E521-EAFB-AF60-139833BCDEC2}"/>
              </a:ext>
            </a:extLst>
          </p:cNvPr>
          <p:cNvGrpSpPr/>
          <p:nvPr/>
        </p:nvGrpSpPr>
        <p:grpSpPr>
          <a:xfrm>
            <a:off x="1085116" y="2628900"/>
            <a:ext cx="1638836" cy="1705357"/>
            <a:chOff x="10755298" y="4275972"/>
            <a:chExt cx="1638836" cy="1705357"/>
          </a:xfrm>
        </p:grpSpPr>
        <p:grpSp>
          <p:nvGrpSpPr>
            <p:cNvPr id="42" name="Group 12">
              <a:extLst>
                <a:ext uri="{FF2B5EF4-FFF2-40B4-BE49-F238E27FC236}">
                  <a16:creationId xmlns:a16="http://schemas.microsoft.com/office/drawing/2014/main" id="{5ACC182D-5103-687E-8AFD-2DEBA7ED9967}"/>
                </a:ext>
              </a:extLst>
            </p:cNvPr>
            <p:cNvGrpSpPr/>
            <p:nvPr/>
          </p:nvGrpSpPr>
          <p:grpSpPr>
            <a:xfrm>
              <a:off x="10815733" y="4275972"/>
              <a:ext cx="1534377" cy="1705357"/>
              <a:chOff x="76200" y="28575"/>
              <a:chExt cx="667540" cy="741925"/>
            </a:xfrm>
          </p:grpSpPr>
          <p:sp>
            <p:nvSpPr>
              <p:cNvPr id="44" name="Freeform 13">
                <a:extLst>
                  <a:ext uri="{FF2B5EF4-FFF2-40B4-BE49-F238E27FC236}">
                    <a16:creationId xmlns:a16="http://schemas.microsoft.com/office/drawing/2014/main" id="{32CC47E0-470B-4C4B-C479-FFF4186FCC19}"/>
                  </a:ext>
                </a:extLst>
              </p:cNvPr>
              <p:cNvSpPr/>
              <p:nvPr/>
            </p:nvSpPr>
            <p:spPr>
              <a:xfrm>
                <a:off x="78426" y="105186"/>
                <a:ext cx="665314" cy="66531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45" name="TextBox 14">
                <a:extLst>
                  <a:ext uri="{FF2B5EF4-FFF2-40B4-BE49-F238E27FC236}">
                    <a16:creationId xmlns:a16="http://schemas.microsoft.com/office/drawing/2014/main" id="{47C5D38A-A63A-9D2F-6E0B-D6BDDB4014C3}"/>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3" name="TextBox 24">
              <a:extLst>
                <a:ext uri="{FF2B5EF4-FFF2-40B4-BE49-F238E27FC236}">
                  <a16:creationId xmlns:a16="http://schemas.microsoft.com/office/drawing/2014/main" id="{81A48335-5AE0-6F80-6B5B-386190F91BAA}"/>
                </a:ext>
              </a:extLst>
            </p:cNvPr>
            <p:cNvSpPr txBox="1"/>
            <p:nvPr/>
          </p:nvSpPr>
          <p:spPr>
            <a:xfrm>
              <a:off x="10755298" y="4495485"/>
              <a:ext cx="1638836" cy="1335977"/>
            </a:xfrm>
            <a:prstGeom prst="rect">
              <a:avLst/>
            </a:prstGeom>
          </p:spPr>
          <p:txBody>
            <a:bodyPr lIns="0" tIns="0" rIns="0" bIns="0" rtlCol="0" anchor="t">
              <a:spAutoFit/>
            </a:bodyPr>
            <a:lstStyle/>
            <a:p>
              <a:pPr algn="ctr">
                <a:lnSpc>
                  <a:spcPts val="11002"/>
                </a:lnSpc>
              </a:pPr>
              <a:r>
                <a:rPr lang="en-US" sz="6000" b="1">
                  <a:solidFill>
                    <a:srgbClr val="000000"/>
                  </a:solidFill>
                  <a:latin typeface="League Spartan"/>
                  <a:ea typeface="League Spartan"/>
                  <a:cs typeface="League Spartan"/>
                  <a:sym typeface="League Spartan"/>
                </a:rPr>
                <a:t>1</a:t>
              </a:r>
            </a:p>
          </p:txBody>
        </p:sp>
      </p:grpSp>
      <p:grpSp>
        <p:nvGrpSpPr>
          <p:cNvPr id="46" name="Group 45">
            <a:extLst>
              <a:ext uri="{FF2B5EF4-FFF2-40B4-BE49-F238E27FC236}">
                <a16:creationId xmlns:a16="http://schemas.microsoft.com/office/drawing/2014/main" id="{4FCAE495-24CA-F4F7-2BFA-B757DA1903B3}"/>
              </a:ext>
            </a:extLst>
          </p:cNvPr>
          <p:cNvGrpSpPr/>
          <p:nvPr/>
        </p:nvGrpSpPr>
        <p:grpSpPr>
          <a:xfrm>
            <a:off x="1085116" y="7094231"/>
            <a:ext cx="1638836" cy="1705357"/>
            <a:chOff x="10755298" y="4275972"/>
            <a:chExt cx="1638836" cy="1705357"/>
          </a:xfrm>
        </p:grpSpPr>
        <p:grpSp>
          <p:nvGrpSpPr>
            <p:cNvPr id="47" name="Group 12">
              <a:extLst>
                <a:ext uri="{FF2B5EF4-FFF2-40B4-BE49-F238E27FC236}">
                  <a16:creationId xmlns:a16="http://schemas.microsoft.com/office/drawing/2014/main" id="{9F4F2C24-A1BF-453B-E3C6-42FBEB07E0FF}"/>
                </a:ext>
              </a:extLst>
            </p:cNvPr>
            <p:cNvGrpSpPr/>
            <p:nvPr/>
          </p:nvGrpSpPr>
          <p:grpSpPr>
            <a:xfrm>
              <a:off x="10815733" y="4275972"/>
              <a:ext cx="1534377" cy="1705357"/>
              <a:chOff x="76200" y="28575"/>
              <a:chExt cx="667540" cy="741925"/>
            </a:xfrm>
          </p:grpSpPr>
          <p:sp>
            <p:nvSpPr>
              <p:cNvPr id="49" name="Freeform 13">
                <a:extLst>
                  <a:ext uri="{FF2B5EF4-FFF2-40B4-BE49-F238E27FC236}">
                    <a16:creationId xmlns:a16="http://schemas.microsoft.com/office/drawing/2014/main" id="{8DB8A8ED-C95F-8612-9B6C-0B50E808C75A}"/>
                  </a:ext>
                </a:extLst>
              </p:cNvPr>
              <p:cNvSpPr/>
              <p:nvPr/>
            </p:nvSpPr>
            <p:spPr>
              <a:xfrm>
                <a:off x="78426" y="105186"/>
                <a:ext cx="665314" cy="66531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50" name="TextBox 14">
                <a:extLst>
                  <a:ext uri="{FF2B5EF4-FFF2-40B4-BE49-F238E27FC236}">
                    <a16:creationId xmlns:a16="http://schemas.microsoft.com/office/drawing/2014/main" id="{C4EDA6E5-C813-3437-6DA2-8417AEAB209C}"/>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8" name="TextBox 24">
              <a:extLst>
                <a:ext uri="{FF2B5EF4-FFF2-40B4-BE49-F238E27FC236}">
                  <a16:creationId xmlns:a16="http://schemas.microsoft.com/office/drawing/2014/main" id="{9C44BA72-CF74-69F1-5EC6-AAC079C4F57E}"/>
                </a:ext>
              </a:extLst>
            </p:cNvPr>
            <p:cNvSpPr txBox="1"/>
            <p:nvPr/>
          </p:nvSpPr>
          <p:spPr>
            <a:xfrm>
              <a:off x="10755298" y="4495485"/>
              <a:ext cx="1638836" cy="1335977"/>
            </a:xfrm>
            <a:prstGeom prst="rect">
              <a:avLst/>
            </a:prstGeom>
          </p:spPr>
          <p:txBody>
            <a:bodyPr lIns="0" tIns="0" rIns="0" bIns="0" rtlCol="0" anchor="t">
              <a:spAutoFit/>
            </a:bodyPr>
            <a:lstStyle/>
            <a:p>
              <a:pPr algn="ctr">
                <a:lnSpc>
                  <a:spcPts val="11002"/>
                </a:lnSpc>
              </a:pPr>
              <a:r>
                <a:rPr lang="en-US" sz="6000" b="1">
                  <a:solidFill>
                    <a:srgbClr val="000000"/>
                  </a:solidFill>
                  <a:latin typeface="League Spartan"/>
                  <a:ea typeface="League Spartan"/>
                  <a:cs typeface="League Spartan"/>
                  <a:sym typeface="League Spartan"/>
                </a:rPr>
                <a:t>3</a:t>
              </a:r>
            </a:p>
          </p:txBody>
        </p:sp>
      </p:grpSp>
      <p:grpSp>
        <p:nvGrpSpPr>
          <p:cNvPr id="51" name="Group 50">
            <a:extLst>
              <a:ext uri="{FF2B5EF4-FFF2-40B4-BE49-F238E27FC236}">
                <a16:creationId xmlns:a16="http://schemas.microsoft.com/office/drawing/2014/main" id="{620F7F1D-4F4A-8B13-2B5A-491D745A47D9}"/>
              </a:ext>
            </a:extLst>
          </p:cNvPr>
          <p:cNvGrpSpPr/>
          <p:nvPr/>
        </p:nvGrpSpPr>
        <p:grpSpPr>
          <a:xfrm>
            <a:off x="10173115" y="2628900"/>
            <a:ext cx="1638836" cy="1705357"/>
            <a:chOff x="10755298" y="4275972"/>
            <a:chExt cx="1638836" cy="1705357"/>
          </a:xfrm>
        </p:grpSpPr>
        <p:grpSp>
          <p:nvGrpSpPr>
            <p:cNvPr id="52" name="Group 12">
              <a:extLst>
                <a:ext uri="{FF2B5EF4-FFF2-40B4-BE49-F238E27FC236}">
                  <a16:creationId xmlns:a16="http://schemas.microsoft.com/office/drawing/2014/main" id="{7699CFF0-C55C-88DA-4EEC-C695F21210F0}"/>
                </a:ext>
              </a:extLst>
            </p:cNvPr>
            <p:cNvGrpSpPr/>
            <p:nvPr/>
          </p:nvGrpSpPr>
          <p:grpSpPr>
            <a:xfrm>
              <a:off x="10815733" y="4275972"/>
              <a:ext cx="1534377" cy="1705357"/>
              <a:chOff x="76200" y="28575"/>
              <a:chExt cx="667540" cy="741925"/>
            </a:xfrm>
          </p:grpSpPr>
          <p:sp>
            <p:nvSpPr>
              <p:cNvPr id="54" name="Freeform 13">
                <a:extLst>
                  <a:ext uri="{FF2B5EF4-FFF2-40B4-BE49-F238E27FC236}">
                    <a16:creationId xmlns:a16="http://schemas.microsoft.com/office/drawing/2014/main" id="{9EE28B1A-A6BD-3401-C635-479DA7E59190}"/>
                  </a:ext>
                </a:extLst>
              </p:cNvPr>
              <p:cNvSpPr/>
              <p:nvPr/>
            </p:nvSpPr>
            <p:spPr>
              <a:xfrm>
                <a:off x="78426" y="105186"/>
                <a:ext cx="665314" cy="66531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55" name="TextBox 14">
                <a:extLst>
                  <a:ext uri="{FF2B5EF4-FFF2-40B4-BE49-F238E27FC236}">
                    <a16:creationId xmlns:a16="http://schemas.microsoft.com/office/drawing/2014/main" id="{DE81B8D3-440A-6EE1-2B91-4D9DAE1D019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53" name="TextBox 24">
              <a:extLst>
                <a:ext uri="{FF2B5EF4-FFF2-40B4-BE49-F238E27FC236}">
                  <a16:creationId xmlns:a16="http://schemas.microsoft.com/office/drawing/2014/main" id="{18BEE384-D048-8FF0-6EE6-586F93C88CA8}"/>
                </a:ext>
              </a:extLst>
            </p:cNvPr>
            <p:cNvSpPr txBox="1"/>
            <p:nvPr/>
          </p:nvSpPr>
          <p:spPr>
            <a:xfrm>
              <a:off x="10755298" y="4495485"/>
              <a:ext cx="1638836" cy="1335977"/>
            </a:xfrm>
            <a:prstGeom prst="rect">
              <a:avLst/>
            </a:prstGeom>
          </p:spPr>
          <p:txBody>
            <a:bodyPr lIns="0" tIns="0" rIns="0" bIns="0" rtlCol="0" anchor="t">
              <a:spAutoFit/>
            </a:bodyPr>
            <a:lstStyle/>
            <a:p>
              <a:pPr algn="ctr">
                <a:lnSpc>
                  <a:spcPts val="11002"/>
                </a:lnSpc>
              </a:pPr>
              <a:r>
                <a:rPr lang="en-US" sz="6000" b="1">
                  <a:solidFill>
                    <a:srgbClr val="000000"/>
                  </a:solidFill>
                  <a:latin typeface="League Spartan"/>
                  <a:ea typeface="League Spartan"/>
                  <a:cs typeface="League Spartan"/>
                  <a:sym typeface="League Spartan"/>
                </a:rPr>
                <a:t>4</a:t>
              </a:r>
            </a:p>
          </p:txBody>
        </p:sp>
      </p:grpSp>
      <p:grpSp>
        <p:nvGrpSpPr>
          <p:cNvPr id="56" name="Group 55">
            <a:extLst>
              <a:ext uri="{FF2B5EF4-FFF2-40B4-BE49-F238E27FC236}">
                <a16:creationId xmlns:a16="http://schemas.microsoft.com/office/drawing/2014/main" id="{DD909973-05FE-EA8C-3F3D-85E1416DA223}"/>
              </a:ext>
            </a:extLst>
          </p:cNvPr>
          <p:cNvGrpSpPr/>
          <p:nvPr/>
        </p:nvGrpSpPr>
        <p:grpSpPr>
          <a:xfrm>
            <a:off x="10173115" y="4861565"/>
            <a:ext cx="1638836" cy="1705357"/>
            <a:chOff x="10755298" y="4275972"/>
            <a:chExt cx="1638836" cy="1705357"/>
          </a:xfrm>
        </p:grpSpPr>
        <p:grpSp>
          <p:nvGrpSpPr>
            <p:cNvPr id="57" name="Group 12">
              <a:extLst>
                <a:ext uri="{FF2B5EF4-FFF2-40B4-BE49-F238E27FC236}">
                  <a16:creationId xmlns:a16="http://schemas.microsoft.com/office/drawing/2014/main" id="{5E707773-C3AA-B823-6C9F-3839279DD21D}"/>
                </a:ext>
              </a:extLst>
            </p:cNvPr>
            <p:cNvGrpSpPr/>
            <p:nvPr/>
          </p:nvGrpSpPr>
          <p:grpSpPr>
            <a:xfrm>
              <a:off x="10815733" y="4275972"/>
              <a:ext cx="1534377" cy="1705357"/>
              <a:chOff x="76200" y="28575"/>
              <a:chExt cx="667540" cy="741925"/>
            </a:xfrm>
          </p:grpSpPr>
          <p:sp>
            <p:nvSpPr>
              <p:cNvPr id="59" name="Freeform 13">
                <a:extLst>
                  <a:ext uri="{FF2B5EF4-FFF2-40B4-BE49-F238E27FC236}">
                    <a16:creationId xmlns:a16="http://schemas.microsoft.com/office/drawing/2014/main" id="{EAB5AC41-B97E-BCC3-3FCD-1067E2B19BFF}"/>
                  </a:ext>
                </a:extLst>
              </p:cNvPr>
              <p:cNvSpPr/>
              <p:nvPr/>
            </p:nvSpPr>
            <p:spPr>
              <a:xfrm>
                <a:off x="78426" y="105186"/>
                <a:ext cx="665314" cy="66531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60" name="TextBox 14">
                <a:extLst>
                  <a:ext uri="{FF2B5EF4-FFF2-40B4-BE49-F238E27FC236}">
                    <a16:creationId xmlns:a16="http://schemas.microsoft.com/office/drawing/2014/main" id="{8EB36EF9-29E6-F9D5-AB50-629AA298326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58" name="TextBox 24">
              <a:extLst>
                <a:ext uri="{FF2B5EF4-FFF2-40B4-BE49-F238E27FC236}">
                  <a16:creationId xmlns:a16="http://schemas.microsoft.com/office/drawing/2014/main" id="{F0252D3F-4963-58FB-BB59-C8907B2DD5CB}"/>
                </a:ext>
              </a:extLst>
            </p:cNvPr>
            <p:cNvSpPr txBox="1"/>
            <p:nvPr/>
          </p:nvSpPr>
          <p:spPr>
            <a:xfrm>
              <a:off x="10755298" y="4495485"/>
              <a:ext cx="1638836" cy="1335977"/>
            </a:xfrm>
            <a:prstGeom prst="rect">
              <a:avLst/>
            </a:prstGeom>
          </p:spPr>
          <p:txBody>
            <a:bodyPr lIns="0" tIns="0" rIns="0" bIns="0" rtlCol="0" anchor="t">
              <a:spAutoFit/>
            </a:bodyPr>
            <a:lstStyle/>
            <a:p>
              <a:pPr algn="ctr">
                <a:lnSpc>
                  <a:spcPts val="11002"/>
                </a:lnSpc>
              </a:pPr>
              <a:r>
                <a:rPr lang="en-US" sz="6000" b="1">
                  <a:solidFill>
                    <a:srgbClr val="000000"/>
                  </a:solidFill>
                  <a:latin typeface="League Spartan"/>
                  <a:ea typeface="League Spartan"/>
                  <a:cs typeface="League Spartan"/>
                  <a:sym typeface="League Spartan"/>
                </a:rPr>
                <a:t>5</a:t>
              </a:r>
            </a:p>
          </p:txBody>
        </p:sp>
      </p:grpSp>
      <p:grpSp>
        <p:nvGrpSpPr>
          <p:cNvPr id="61" name="Group 60">
            <a:extLst>
              <a:ext uri="{FF2B5EF4-FFF2-40B4-BE49-F238E27FC236}">
                <a16:creationId xmlns:a16="http://schemas.microsoft.com/office/drawing/2014/main" id="{9A90976A-911E-2B46-2708-219BFC64A23F}"/>
              </a:ext>
            </a:extLst>
          </p:cNvPr>
          <p:cNvGrpSpPr/>
          <p:nvPr/>
        </p:nvGrpSpPr>
        <p:grpSpPr>
          <a:xfrm>
            <a:off x="10173115" y="7094231"/>
            <a:ext cx="1638836" cy="1705357"/>
            <a:chOff x="10755298" y="4275972"/>
            <a:chExt cx="1638836" cy="1705357"/>
          </a:xfrm>
        </p:grpSpPr>
        <p:grpSp>
          <p:nvGrpSpPr>
            <p:cNvPr id="62" name="Group 12">
              <a:extLst>
                <a:ext uri="{FF2B5EF4-FFF2-40B4-BE49-F238E27FC236}">
                  <a16:creationId xmlns:a16="http://schemas.microsoft.com/office/drawing/2014/main" id="{5C9926ED-F59F-49C3-C7F8-235938D6DFD2}"/>
                </a:ext>
              </a:extLst>
            </p:cNvPr>
            <p:cNvGrpSpPr/>
            <p:nvPr/>
          </p:nvGrpSpPr>
          <p:grpSpPr>
            <a:xfrm>
              <a:off x="10815733" y="4275972"/>
              <a:ext cx="1534377" cy="1705357"/>
              <a:chOff x="76200" y="28575"/>
              <a:chExt cx="667540" cy="741925"/>
            </a:xfrm>
          </p:grpSpPr>
          <p:sp>
            <p:nvSpPr>
              <p:cNvPr id="64" name="Freeform 13">
                <a:extLst>
                  <a:ext uri="{FF2B5EF4-FFF2-40B4-BE49-F238E27FC236}">
                    <a16:creationId xmlns:a16="http://schemas.microsoft.com/office/drawing/2014/main" id="{5FF4DCA5-650C-9D89-32AB-C69BDF08D959}"/>
                  </a:ext>
                </a:extLst>
              </p:cNvPr>
              <p:cNvSpPr/>
              <p:nvPr/>
            </p:nvSpPr>
            <p:spPr>
              <a:xfrm>
                <a:off x="78426" y="105186"/>
                <a:ext cx="665314" cy="66531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65" name="TextBox 14">
                <a:extLst>
                  <a:ext uri="{FF2B5EF4-FFF2-40B4-BE49-F238E27FC236}">
                    <a16:creationId xmlns:a16="http://schemas.microsoft.com/office/drawing/2014/main" id="{CB8D1388-8339-84CF-7B8D-18ECCD028168}"/>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63" name="TextBox 24">
              <a:extLst>
                <a:ext uri="{FF2B5EF4-FFF2-40B4-BE49-F238E27FC236}">
                  <a16:creationId xmlns:a16="http://schemas.microsoft.com/office/drawing/2014/main" id="{9E312B1C-7F9F-DDAC-F03D-C44BB0AC02F5}"/>
                </a:ext>
              </a:extLst>
            </p:cNvPr>
            <p:cNvSpPr txBox="1"/>
            <p:nvPr/>
          </p:nvSpPr>
          <p:spPr>
            <a:xfrm>
              <a:off x="10755298" y="4495485"/>
              <a:ext cx="1638836" cy="1335977"/>
            </a:xfrm>
            <a:prstGeom prst="rect">
              <a:avLst/>
            </a:prstGeom>
          </p:spPr>
          <p:txBody>
            <a:bodyPr lIns="0" tIns="0" rIns="0" bIns="0" rtlCol="0" anchor="t">
              <a:spAutoFit/>
            </a:bodyPr>
            <a:lstStyle/>
            <a:p>
              <a:pPr algn="ctr">
                <a:lnSpc>
                  <a:spcPts val="11002"/>
                </a:lnSpc>
              </a:pPr>
              <a:r>
                <a:rPr lang="en-US" sz="6000" b="1">
                  <a:solidFill>
                    <a:srgbClr val="000000"/>
                  </a:solidFill>
                  <a:latin typeface="League Spartan"/>
                  <a:ea typeface="League Spartan"/>
                  <a:cs typeface="League Spartan"/>
                  <a:sym typeface="League Spartan"/>
                </a:rPr>
                <a:t>6</a:t>
              </a:r>
            </a:p>
          </p:txBody>
        </p:sp>
      </p:grpSp>
      <p:sp>
        <p:nvSpPr>
          <p:cNvPr id="66" name="TextBox 65">
            <a:extLst>
              <a:ext uri="{FF2B5EF4-FFF2-40B4-BE49-F238E27FC236}">
                <a16:creationId xmlns:a16="http://schemas.microsoft.com/office/drawing/2014/main" id="{DA54F593-B1ED-2245-7602-9F912BBEBF9F}"/>
              </a:ext>
            </a:extLst>
          </p:cNvPr>
          <p:cNvSpPr txBox="1"/>
          <p:nvPr/>
        </p:nvSpPr>
        <p:spPr>
          <a:xfrm>
            <a:off x="2808149" y="3246460"/>
            <a:ext cx="5040451" cy="646331"/>
          </a:xfrm>
          <a:prstGeom prst="rect">
            <a:avLst/>
          </a:prstGeom>
          <a:noFill/>
        </p:spPr>
        <p:txBody>
          <a:bodyPr wrap="square" rtlCol="0">
            <a:spAutoFit/>
          </a:bodyPr>
          <a:lstStyle/>
          <a:p>
            <a:r>
              <a:rPr lang="en-US" sz="3600">
                <a:solidFill>
                  <a:schemeClr val="bg1"/>
                </a:solidFill>
                <a:latin typeface="Poppins" panose="00000500000000000000" pitchFamily="2" charset="0"/>
                <a:cs typeface="Poppins" panose="00000500000000000000" pitchFamily="2" charset="0"/>
              </a:rPr>
              <a:t>Why is it important?</a:t>
            </a:r>
          </a:p>
        </p:txBody>
      </p:sp>
      <p:sp>
        <p:nvSpPr>
          <p:cNvPr id="67" name="TextBox 66">
            <a:extLst>
              <a:ext uri="{FF2B5EF4-FFF2-40B4-BE49-F238E27FC236}">
                <a16:creationId xmlns:a16="http://schemas.microsoft.com/office/drawing/2014/main" id="{A00783B0-69DA-CE07-92F3-5CDB0027A4D2}"/>
              </a:ext>
            </a:extLst>
          </p:cNvPr>
          <p:cNvSpPr txBox="1"/>
          <p:nvPr/>
        </p:nvSpPr>
        <p:spPr>
          <a:xfrm>
            <a:off x="2808149" y="5193881"/>
            <a:ext cx="5040451" cy="1200329"/>
          </a:xfrm>
          <a:prstGeom prst="rect">
            <a:avLst/>
          </a:prstGeom>
          <a:noFill/>
        </p:spPr>
        <p:txBody>
          <a:bodyPr wrap="square" rtlCol="0">
            <a:spAutoFit/>
          </a:bodyPr>
          <a:lstStyle/>
          <a:p>
            <a:r>
              <a:rPr lang="en-US" sz="3600">
                <a:solidFill>
                  <a:schemeClr val="bg1"/>
                </a:solidFill>
                <a:latin typeface="Poppins" panose="00000500000000000000" pitchFamily="2" charset="0"/>
                <a:cs typeface="Poppins" panose="00000500000000000000" pitchFamily="2" charset="0"/>
              </a:rPr>
              <a:t>Sensing of the lower limb in humans</a:t>
            </a:r>
          </a:p>
        </p:txBody>
      </p:sp>
      <p:sp>
        <p:nvSpPr>
          <p:cNvPr id="68" name="TextBox 67">
            <a:extLst>
              <a:ext uri="{FF2B5EF4-FFF2-40B4-BE49-F238E27FC236}">
                <a16:creationId xmlns:a16="http://schemas.microsoft.com/office/drawing/2014/main" id="{56C6E58D-8304-052A-3056-457EE0BAB7D3}"/>
              </a:ext>
            </a:extLst>
          </p:cNvPr>
          <p:cNvSpPr txBox="1"/>
          <p:nvPr/>
        </p:nvSpPr>
        <p:spPr>
          <a:xfrm>
            <a:off x="2808149" y="7381567"/>
            <a:ext cx="5601987" cy="1200329"/>
          </a:xfrm>
          <a:prstGeom prst="rect">
            <a:avLst/>
          </a:prstGeom>
          <a:noFill/>
        </p:spPr>
        <p:txBody>
          <a:bodyPr wrap="square" rtlCol="0">
            <a:spAutoFit/>
          </a:bodyPr>
          <a:lstStyle/>
          <a:p>
            <a:r>
              <a:rPr lang="en-US" sz="3600">
                <a:solidFill>
                  <a:schemeClr val="bg1"/>
                </a:solidFill>
                <a:latin typeface="Poppins" panose="00000500000000000000" pitchFamily="2" charset="0"/>
                <a:cs typeface="Poppins" panose="00000500000000000000" pitchFamily="2" charset="0"/>
              </a:rPr>
              <a:t>Modelling of foot sole cutaneous afferents</a:t>
            </a:r>
          </a:p>
        </p:txBody>
      </p:sp>
      <p:sp>
        <p:nvSpPr>
          <p:cNvPr id="69" name="TextBox 68">
            <a:extLst>
              <a:ext uri="{FF2B5EF4-FFF2-40B4-BE49-F238E27FC236}">
                <a16:creationId xmlns:a16="http://schemas.microsoft.com/office/drawing/2014/main" id="{6441CD82-573D-C5D7-7729-142652196993}"/>
              </a:ext>
            </a:extLst>
          </p:cNvPr>
          <p:cNvSpPr txBox="1"/>
          <p:nvPr/>
        </p:nvSpPr>
        <p:spPr>
          <a:xfrm>
            <a:off x="11872386" y="3119452"/>
            <a:ext cx="4879845" cy="646331"/>
          </a:xfrm>
          <a:prstGeom prst="rect">
            <a:avLst/>
          </a:prstGeom>
          <a:noFill/>
        </p:spPr>
        <p:txBody>
          <a:bodyPr wrap="square" rtlCol="0">
            <a:spAutoFit/>
          </a:bodyPr>
          <a:lstStyle/>
          <a:p>
            <a:r>
              <a:rPr lang="en-US" sz="3600">
                <a:solidFill>
                  <a:schemeClr val="bg1"/>
                </a:solidFill>
                <a:latin typeface="Poppins" panose="00000500000000000000" pitchFamily="2" charset="0"/>
                <a:cs typeface="Poppins" panose="00000500000000000000" pitchFamily="2" charset="0"/>
              </a:rPr>
              <a:t>Invasive Prostheses</a:t>
            </a:r>
          </a:p>
        </p:txBody>
      </p:sp>
      <p:sp>
        <p:nvSpPr>
          <p:cNvPr id="70" name="TextBox 69">
            <a:extLst>
              <a:ext uri="{FF2B5EF4-FFF2-40B4-BE49-F238E27FC236}">
                <a16:creationId xmlns:a16="http://schemas.microsoft.com/office/drawing/2014/main" id="{732393ED-AF60-57E1-09EC-7E6CAB30F065}"/>
              </a:ext>
            </a:extLst>
          </p:cNvPr>
          <p:cNvSpPr txBox="1"/>
          <p:nvPr/>
        </p:nvSpPr>
        <p:spPr>
          <a:xfrm>
            <a:off x="11872385" y="5425900"/>
            <a:ext cx="6154357" cy="646331"/>
          </a:xfrm>
          <a:prstGeom prst="rect">
            <a:avLst/>
          </a:prstGeom>
          <a:noFill/>
        </p:spPr>
        <p:txBody>
          <a:bodyPr wrap="square" rtlCol="0">
            <a:spAutoFit/>
          </a:bodyPr>
          <a:lstStyle/>
          <a:p>
            <a:r>
              <a:rPr lang="en-US" sz="3600">
                <a:solidFill>
                  <a:schemeClr val="bg1"/>
                </a:solidFill>
                <a:latin typeface="Poppins" panose="00000500000000000000" pitchFamily="2" charset="0"/>
                <a:cs typeface="Poppins" panose="00000500000000000000" pitchFamily="2" charset="0"/>
              </a:rPr>
              <a:t>Non-Invasive Prostheses</a:t>
            </a:r>
          </a:p>
        </p:txBody>
      </p:sp>
      <p:sp>
        <p:nvSpPr>
          <p:cNvPr id="71" name="TextBox 70">
            <a:extLst>
              <a:ext uri="{FF2B5EF4-FFF2-40B4-BE49-F238E27FC236}">
                <a16:creationId xmlns:a16="http://schemas.microsoft.com/office/drawing/2014/main" id="{652A31F1-1120-8A93-19A8-6F1CE319E030}"/>
              </a:ext>
            </a:extLst>
          </p:cNvPr>
          <p:cNvSpPr txBox="1"/>
          <p:nvPr/>
        </p:nvSpPr>
        <p:spPr>
          <a:xfrm>
            <a:off x="11879423" y="7776013"/>
            <a:ext cx="5323461" cy="646331"/>
          </a:xfrm>
          <a:prstGeom prst="rect">
            <a:avLst/>
          </a:prstGeom>
          <a:noFill/>
        </p:spPr>
        <p:txBody>
          <a:bodyPr wrap="square" rtlCol="0">
            <a:spAutoFit/>
          </a:bodyPr>
          <a:lstStyle/>
          <a:p>
            <a:r>
              <a:rPr lang="en-US" sz="3600">
                <a:solidFill>
                  <a:schemeClr val="bg1"/>
                </a:solidFill>
                <a:latin typeface="Poppins" panose="00000500000000000000" pitchFamily="2" charset="0"/>
                <a:cs typeface="Poppins" panose="00000500000000000000" pitchFamily="2" charset="0"/>
              </a:rPr>
              <a:t>Conclusions</a:t>
            </a:r>
          </a:p>
        </p:txBody>
      </p:sp>
    </p:spTree>
    <p:extLst>
      <p:ext uri="{BB962C8B-B14F-4D97-AF65-F5344CB8AC3E}">
        <p14:creationId xmlns:p14="http://schemas.microsoft.com/office/powerpoint/2010/main" val="141998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102870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1658366"/>
            <a:ext cx="5879052" cy="915635"/>
          </a:xfrm>
          <a:prstGeom prst="rect">
            <a:avLst/>
          </a:prstGeom>
        </p:spPr>
        <p:txBody>
          <a:bodyPr wrap="square" lIns="0" tIns="0" rIns="0" bIns="0" rtlCol="0" anchor="t">
            <a:spAutoFit/>
          </a:bodyPr>
          <a:lstStyle/>
          <a:p>
            <a:pPr>
              <a:lnSpc>
                <a:spcPts val="7431"/>
              </a:lnSpc>
            </a:pPr>
            <a:r>
              <a:rPr lang="en-US" sz="5300">
                <a:solidFill>
                  <a:srgbClr val="004AAD"/>
                </a:solidFill>
                <a:latin typeface="League Spartan"/>
                <a:ea typeface="League Spartan"/>
                <a:cs typeface="League Spartan"/>
                <a:sym typeface="League Spartan"/>
              </a:rPr>
              <a:t>IS IT DONE?</a:t>
            </a:r>
            <a:endParaRPr lang="en-US" sz="5308">
              <a:solidFill>
                <a:srgbClr val="004AAD"/>
              </a:solidFill>
              <a:latin typeface="League Spartan"/>
              <a:ea typeface="League Spartan"/>
              <a:cs typeface="League Spartan"/>
              <a:sym typeface="League Spartan"/>
            </a:endParaRPr>
          </a:p>
        </p:txBody>
      </p:sp>
      <p:sp>
        <p:nvSpPr>
          <p:cNvPr id="10" name="TextBox 10"/>
          <p:cNvSpPr txBox="1"/>
          <p:nvPr/>
        </p:nvSpPr>
        <p:spPr>
          <a:xfrm>
            <a:off x="1028700" y="806825"/>
            <a:ext cx="4842085" cy="833177"/>
          </a:xfrm>
          <a:prstGeom prst="rect">
            <a:avLst/>
          </a:prstGeom>
        </p:spPr>
        <p:txBody>
          <a:bodyPr lIns="0" tIns="0" rIns="0" bIns="0" rtlCol="0" anchor="t">
            <a:spAutoFit/>
          </a:bodyPr>
          <a:lstStyle/>
          <a:p>
            <a:pPr algn="l">
              <a:lnSpc>
                <a:spcPts val="7212"/>
              </a:lnSpc>
            </a:pPr>
            <a:r>
              <a:rPr lang="en-US" sz="5150" b="1">
                <a:solidFill>
                  <a:srgbClr val="000000"/>
                </a:solidFill>
                <a:latin typeface="Lato Bold"/>
                <a:ea typeface="Lato Bold"/>
                <a:cs typeface="Lato Bold"/>
              </a:rPr>
              <a:t>HOW</a:t>
            </a:r>
          </a:p>
        </p:txBody>
      </p:sp>
      <p:pic>
        <p:nvPicPr>
          <p:cNvPr id="19" name="Immagine 18" descr="Immagine che contiene testo, diagramma, mappa&#10;&#10;Descrizione generata automaticamente">
            <a:extLst>
              <a:ext uri="{FF2B5EF4-FFF2-40B4-BE49-F238E27FC236}">
                <a16:creationId xmlns:a16="http://schemas.microsoft.com/office/drawing/2014/main" id="{911A0966-ABC2-7D42-CDD8-0D9E051C1BE5}"/>
              </a:ext>
            </a:extLst>
          </p:cNvPr>
          <p:cNvPicPr>
            <a:picLocks noChangeAspect="1"/>
          </p:cNvPicPr>
          <p:nvPr/>
        </p:nvPicPr>
        <p:blipFill>
          <a:blip r:embed="rId4"/>
          <a:srcRect l="2213" t="934" r="52005" b="62576"/>
          <a:stretch/>
        </p:blipFill>
        <p:spPr>
          <a:xfrm>
            <a:off x="800168" y="4055331"/>
            <a:ext cx="4067199" cy="3232792"/>
          </a:xfrm>
          <a:prstGeom prst="rect">
            <a:avLst/>
          </a:prstGeom>
          <a:ln w="57150">
            <a:solidFill>
              <a:srgbClr val="004AAD"/>
            </a:solidFill>
          </a:ln>
        </p:spPr>
      </p:pic>
      <p:pic>
        <p:nvPicPr>
          <p:cNvPr id="21" name="Immagine 20" descr="Immagine che contiene testo, diagramma, mappa&#10;&#10;Descrizione generata automaticamente">
            <a:extLst>
              <a:ext uri="{FF2B5EF4-FFF2-40B4-BE49-F238E27FC236}">
                <a16:creationId xmlns:a16="http://schemas.microsoft.com/office/drawing/2014/main" id="{DCBD7420-FA03-176F-AC45-04A62FA9039F}"/>
              </a:ext>
            </a:extLst>
          </p:cNvPr>
          <p:cNvPicPr>
            <a:picLocks noChangeAspect="1"/>
          </p:cNvPicPr>
          <p:nvPr/>
        </p:nvPicPr>
        <p:blipFill>
          <a:blip r:embed="rId5"/>
          <a:srcRect l="1130" t="39168" r="69115" b="4489"/>
          <a:stretch/>
        </p:blipFill>
        <p:spPr>
          <a:xfrm>
            <a:off x="5624385" y="3761389"/>
            <a:ext cx="1844217" cy="3813217"/>
          </a:xfrm>
          <a:prstGeom prst="rect">
            <a:avLst/>
          </a:prstGeom>
          <a:ln w="57150">
            <a:solidFill>
              <a:srgbClr val="004AAD"/>
            </a:solidFill>
          </a:ln>
        </p:spPr>
      </p:pic>
      <p:pic>
        <p:nvPicPr>
          <p:cNvPr id="23" name="Immagine 22" descr="Immagine che contiene testo, diagramma, design&#10;&#10;Descrizione generata automaticamente">
            <a:extLst>
              <a:ext uri="{FF2B5EF4-FFF2-40B4-BE49-F238E27FC236}">
                <a16:creationId xmlns:a16="http://schemas.microsoft.com/office/drawing/2014/main" id="{8A700004-8F45-F5D9-F2CF-42C91AB084A9}"/>
              </a:ext>
            </a:extLst>
          </p:cNvPr>
          <p:cNvPicPr>
            <a:picLocks noChangeAspect="1"/>
          </p:cNvPicPr>
          <p:nvPr/>
        </p:nvPicPr>
        <p:blipFill>
          <a:blip r:embed="rId6"/>
          <a:srcRect l="38362" b="-465"/>
          <a:stretch/>
        </p:blipFill>
        <p:spPr>
          <a:xfrm>
            <a:off x="10188465" y="5480737"/>
            <a:ext cx="5636178" cy="4272033"/>
          </a:xfrm>
          <a:prstGeom prst="rect">
            <a:avLst/>
          </a:prstGeom>
        </p:spPr>
      </p:pic>
      <p:pic>
        <p:nvPicPr>
          <p:cNvPr id="25" name="Immagine 24" descr="Immagine che contiene diagramma, testo&#10;&#10;Descrizione generata automaticamente">
            <a:extLst>
              <a:ext uri="{FF2B5EF4-FFF2-40B4-BE49-F238E27FC236}">
                <a16:creationId xmlns:a16="http://schemas.microsoft.com/office/drawing/2014/main" id="{FCD1B90F-F186-7EB7-20F6-565085A190D2}"/>
              </a:ext>
            </a:extLst>
          </p:cNvPr>
          <p:cNvPicPr>
            <a:picLocks noChangeAspect="1"/>
          </p:cNvPicPr>
          <p:nvPr/>
        </p:nvPicPr>
        <p:blipFill>
          <a:blip r:embed="rId7"/>
          <a:srcRect l="532" t="228" r="-252" b="65108"/>
          <a:stretch/>
        </p:blipFill>
        <p:spPr>
          <a:xfrm>
            <a:off x="9267076" y="2682358"/>
            <a:ext cx="7816139" cy="2139575"/>
          </a:xfrm>
          <a:prstGeom prst="rect">
            <a:avLst/>
          </a:prstGeom>
        </p:spPr>
      </p:pic>
      <p:sp>
        <p:nvSpPr>
          <p:cNvPr id="26" name="TextBox 9">
            <a:extLst>
              <a:ext uri="{FF2B5EF4-FFF2-40B4-BE49-F238E27FC236}">
                <a16:creationId xmlns:a16="http://schemas.microsoft.com/office/drawing/2014/main" id="{571E00FC-4AD5-BC7B-40CB-736F8C120A66}"/>
              </a:ext>
            </a:extLst>
          </p:cNvPr>
          <p:cNvSpPr txBox="1"/>
          <p:nvPr/>
        </p:nvSpPr>
        <p:spPr>
          <a:xfrm>
            <a:off x="9266183" y="1549165"/>
            <a:ext cx="5879052" cy="915635"/>
          </a:xfrm>
          <a:prstGeom prst="rect">
            <a:avLst/>
          </a:prstGeom>
        </p:spPr>
        <p:txBody>
          <a:bodyPr wrap="square" lIns="0" tIns="0" rIns="0" bIns="0" rtlCol="0" anchor="t">
            <a:spAutoFit/>
          </a:bodyPr>
          <a:lstStyle/>
          <a:p>
            <a:pPr>
              <a:lnSpc>
                <a:spcPts val="7431"/>
              </a:lnSpc>
            </a:pPr>
            <a:r>
              <a:rPr lang="en-US" sz="5300">
                <a:solidFill>
                  <a:srgbClr val="004AAD"/>
                </a:solidFill>
                <a:latin typeface="League Spartan"/>
                <a:ea typeface="League Spartan"/>
                <a:cs typeface="League Spartan"/>
                <a:sym typeface="League Spartan"/>
              </a:rPr>
              <a:t>RESULTS...</a:t>
            </a:r>
            <a:endParaRPr lang="en-US" sz="5308">
              <a:solidFill>
                <a:srgbClr val="004AAD"/>
              </a:solidFill>
              <a:latin typeface="League Spartan"/>
              <a:ea typeface="League Spartan"/>
              <a:cs typeface="League Spartan"/>
              <a:sym typeface="League Spartan"/>
            </a:endParaRPr>
          </a:p>
        </p:txBody>
      </p:sp>
      <p:sp>
        <p:nvSpPr>
          <p:cNvPr id="27" name="TextBox 10">
            <a:extLst>
              <a:ext uri="{FF2B5EF4-FFF2-40B4-BE49-F238E27FC236}">
                <a16:creationId xmlns:a16="http://schemas.microsoft.com/office/drawing/2014/main" id="{2B05E774-17B4-0C9E-E665-50F906584E2F}"/>
              </a:ext>
            </a:extLst>
          </p:cNvPr>
          <p:cNvSpPr txBox="1"/>
          <p:nvPr/>
        </p:nvSpPr>
        <p:spPr>
          <a:xfrm>
            <a:off x="9266183" y="697624"/>
            <a:ext cx="4842085" cy="833177"/>
          </a:xfrm>
          <a:prstGeom prst="rect">
            <a:avLst/>
          </a:prstGeom>
        </p:spPr>
        <p:txBody>
          <a:bodyPr lIns="0" tIns="0" rIns="0" bIns="0" rtlCol="0" anchor="t">
            <a:spAutoFit/>
          </a:bodyPr>
          <a:lstStyle/>
          <a:p>
            <a:pPr algn="l">
              <a:lnSpc>
                <a:spcPts val="7212"/>
              </a:lnSpc>
            </a:pPr>
            <a:r>
              <a:rPr lang="en-US" sz="5150" b="1">
                <a:solidFill>
                  <a:srgbClr val="000000"/>
                </a:solidFill>
                <a:latin typeface="Lato Bold"/>
                <a:ea typeface="Lato Bold"/>
                <a:cs typeface="Lato Bold"/>
              </a:rPr>
              <a:t>SOME</a:t>
            </a:r>
          </a:p>
        </p:txBody>
      </p:sp>
      <p:sp>
        <p:nvSpPr>
          <p:cNvPr id="28" name="TextBox 11">
            <a:extLst>
              <a:ext uri="{FF2B5EF4-FFF2-40B4-BE49-F238E27FC236}">
                <a16:creationId xmlns:a16="http://schemas.microsoft.com/office/drawing/2014/main" id="{C373A2C2-AB42-C978-4A49-30A9ED1FF4CF}"/>
              </a:ext>
            </a:extLst>
          </p:cNvPr>
          <p:cNvSpPr txBox="1"/>
          <p:nvPr/>
        </p:nvSpPr>
        <p:spPr>
          <a:xfrm>
            <a:off x="11295993" y="4833886"/>
            <a:ext cx="5634574" cy="363946"/>
          </a:xfrm>
          <a:prstGeom prst="rect">
            <a:avLst/>
          </a:prstGeom>
        </p:spPr>
        <p:txBody>
          <a:bodyPr wrap="square" lIns="0" tIns="0" rIns="0" bIns="0" rtlCol="0" anchor="t">
            <a:spAutoFit/>
          </a:bodyPr>
          <a:lstStyle/>
          <a:p>
            <a:pPr>
              <a:lnSpc>
                <a:spcPts val="2976"/>
              </a:lnSpc>
              <a:spcBef>
                <a:spcPct val="0"/>
              </a:spcBef>
            </a:pPr>
            <a:r>
              <a:rPr lang="en-US" sz="2100">
                <a:solidFill>
                  <a:srgbClr val="000000"/>
                </a:solidFill>
                <a:latin typeface="Poppins"/>
                <a:ea typeface="Poppins"/>
                <a:cs typeface="Poppins"/>
                <a:sym typeface="Poppins"/>
              </a:rPr>
              <a:t>Fitting of experimental data</a:t>
            </a:r>
            <a:endParaRPr lang="en-US" sz="2100">
              <a:solidFill>
                <a:srgbClr val="000000"/>
              </a:solidFill>
              <a:latin typeface="Poppins"/>
              <a:ea typeface="Poppins"/>
              <a:cs typeface="Poppins"/>
            </a:endParaRPr>
          </a:p>
        </p:txBody>
      </p:sp>
      <p:sp>
        <p:nvSpPr>
          <p:cNvPr id="29" name="TextBox 11">
            <a:extLst>
              <a:ext uri="{FF2B5EF4-FFF2-40B4-BE49-F238E27FC236}">
                <a16:creationId xmlns:a16="http://schemas.microsoft.com/office/drawing/2014/main" id="{312C82EC-186F-CFFD-D897-C645BC0B2FAD}"/>
              </a:ext>
            </a:extLst>
          </p:cNvPr>
          <p:cNvSpPr txBox="1"/>
          <p:nvPr/>
        </p:nvSpPr>
        <p:spPr>
          <a:xfrm>
            <a:off x="11295993" y="9760610"/>
            <a:ext cx="5634574" cy="363946"/>
          </a:xfrm>
          <a:prstGeom prst="rect">
            <a:avLst/>
          </a:prstGeom>
        </p:spPr>
        <p:txBody>
          <a:bodyPr lIns="0" tIns="0" rIns="0" bIns="0" rtlCol="0" anchor="t">
            <a:spAutoFit/>
          </a:bodyPr>
          <a:lstStyle/>
          <a:p>
            <a:pPr>
              <a:lnSpc>
                <a:spcPts val="2976"/>
              </a:lnSpc>
              <a:spcBef>
                <a:spcPct val="0"/>
              </a:spcBef>
            </a:pPr>
            <a:r>
              <a:rPr lang="en-US" sz="2100">
                <a:solidFill>
                  <a:srgbClr val="000000"/>
                </a:solidFill>
                <a:latin typeface="Poppins"/>
                <a:ea typeface="Poppins"/>
                <a:cs typeface="Poppins"/>
                <a:sym typeface="Poppins"/>
              </a:rPr>
              <a:t>Ramp and hold stimuli</a:t>
            </a:r>
            <a:endParaRPr lang="en-US" sz="2100">
              <a:solidFill>
                <a:srgbClr val="000000"/>
              </a:solidFill>
              <a:latin typeface="Poppins"/>
              <a:ea typeface="Poppins"/>
              <a:cs typeface="Poppins"/>
            </a:endParaRPr>
          </a:p>
        </p:txBody>
      </p:sp>
    </p:spTree>
    <p:extLst>
      <p:ext uri="{BB962C8B-B14F-4D97-AF65-F5344CB8AC3E}">
        <p14:creationId xmlns:p14="http://schemas.microsoft.com/office/powerpoint/2010/main" val="176460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102870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1765941"/>
            <a:ext cx="5465207" cy="915635"/>
          </a:xfrm>
          <a:prstGeom prst="rect">
            <a:avLst/>
          </a:prstGeom>
        </p:spPr>
        <p:txBody>
          <a:bodyPr wrap="square" lIns="0" tIns="0" rIns="0" bIns="0" rtlCol="0" anchor="t">
            <a:spAutoFit/>
          </a:bodyPr>
          <a:lstStyle/>
          <a:p>
            <a:pPr>
              <a:lnSpc>
                <a:spcPts val="7431"/>
              </a:lnSpc>
            </a:pPr>
            <a:r>
              <a:rPr lang="en-US" sz="5300" b="1">
                <a:solidFill>
                  <a:srgbClr val="004AAD"/>
                </a:solidFill>
                <a:latin typeface="League Spartan"/>
                <a:ea typeface="League Spartan"/>
                <a:cs typeface="League Spartan"/>
                <a:sym typeface="League Spartan"/>
              </a:rPr>
              <a:t>IS IT DONE?</a:t>
            </a:r>
            <a:endParaRPr lang="en-US" sz="5308" b="1">
              <a:solidFill>
                <a:srgbClr val="004AAD"/>
              </a:solidFill>
              <a:latin typeface="League Spartan"/>
              <a:ea typeface="League Spartan"/>
              <a:cs typeface="League Spartan"/>
              <a:sym typeface="League Spartan"/>
            </a:endParaRPr>
          </a:p>
        </p:txBody>
      </p:sp>
      <p:sp>
        <p:nvSpPr>
          <p:cNvPr id="10" name="TextBox 10"/>
          <p:cNvSpPr txBox="1"/>
          <p:nvPr/>
        </p:nvSpPr>
        <p:spPr>
          <a:xfrm>
            <a:off x="1028700" y="914400"/>
            <a:ext cx="4842085" cy="833177"/>
          </a:xfrm>
          <a:prstGeom prst="rect">
            <a:avLst/>
          </a:prstGeom>
        </p:spPr>
        <p:txBody>
          <a:bodyPr lIns="0" tIns="0" rIns="0" bIns="0" rtlCol="0" anchor="t">
            <a:spAutoFit/>
          </a:bodyPr>
          <a:lstStyle/>
          <a:p>
            <a:pPr algn="l">
              <a:lnSpc>
                <a:spcPts val="7212"/>
              </a:lnSpc>
            </a:pPr>
            <a:r>
              <a:rPr lang="en-US" sz="5150" b="1">
                <a:solidFill>
                  <a:srgbClr val="000000"/>
                </a:solidFill>
                <a:latin typeface="Lato Bold"/>
                <a:ea typeface="Lato Bold"/>
                <a:cs typeface="Lato Bold"/>
                <a:sym typeface="Lato Bold"/>
              </a:rPr>
              <a:t>WHY</a:t>
            </a:r>
            <a:endParaRPr lang="en-US" sz="5151" b="1">
              <a:solidFill>
                <a:srgbClr val="000000"/>
              </a:solidFill>
              <a:latin typeface="Lato Bold"/>
              <a:ea typeface="Lato Bold"/>
              <a:cs typeface="Lato Bold"/>
              <a:sym typeface="Lato Bold"/>
            </a:endParaRPr>
          </a:p>
        </p:txBody>
      </p:sp>
      <p:sp>
        <p:nvSpPr>
          <p:cNvPr id="11" name="TextBox 11"/>
          <p:cNvSpPr txBox="1"/>
          <p:nvPr/>
        </p:nvSpPr>
        <p:spPr>
          <a:xfrm>
            <a:off x="18291941" y="912214"/>
            <a:ext cx="5634574" cy="1117575"/>
          </a:xfrm>
          <a:prstGeom prst="rect">
            <a:avLst/>
          </a:prstGeom>
        </p:spPr>
        <p:txBody>
          <a:bodyPr lIns="0" tIns="0" rIns="0" bIns="0" rtlCol="0" anchor="t">
            <a:spAutoFit/>
          </a:bodyPr>
          <a:lstStyle/>
          <a:p>
            <a:pPr algn="l">
              <a:lnSpc>
                <a:spcPts val="2976"/>
              </a:lnSpc>
              <a:spcBef>
                <a:spcPct val="0"/>
              </a:spcBef>
            </a:pPr>
            <a:r>
              <a:rPr lang="en-US" sz="2125">
                <a:solidFill>
                  <a:srgbClr val="000000"/>
                </a:solidFill>
                <a:latin typeface="Poppins"/>
                <a:ea typeface="Poppins"/>
                <a:cs typeface="Poppins"/>
                <a:sym typeface="Poppins"/>
              </a:rPr>
              <a:t>Lorem ipsum dolor sit amet, consectetur adipiscing elit, sed do eiusmod tempor incididunt ut labore et dolore </a:t>
            </a:r>
          </a:p>
        </p:txBody>
      </p:sp>
      <p:sp>
        <p:nvSpPr>
          <p:cNvPr id="13" name="TextBox 13"/>
          <p:cNvSpPr txBox="1"/>
          <p:nvPr/>
        </p:nvSpPr>
        <p:spPr>
          <a:xfrm>
            <a:off x="18290195" y="2963847"/>
            <a:ext cx="4960002" cy="2388573"/>
          </a:xfrm>
          <a:prstGeom prst="rect">
            <a:avLst/>
          </a:prstGeom>
        </p:spPr>
        <p:txBody>
          <a:bodyPr lIns="0" tIns="0" rIns="0" bIns="0" rtlCol="0" anchor="t">
            <a:spAutoFit/>
          </a:bodyPr>
          <a:lstStyle/>
          <a:p>
            <a:pPr algn="l">
              <a:lnSpc>
                <a:spcPts val="3796"/>
              </a:lnSpc>
              <a:spcBef>
                <a:spcPct val="0"/>
              </a:spcBef>
            </a:pPr>
            <a:r>
              <a:rPr lang="en-US" sz="2711">
                <a:solidFill>
                  <a:srgbClr val="000000"/>
                </a:solidFill>
                <a:latin typeface="Poppins"/>
                <a:ea typeface="Poppins"/>
                <a:cs typeface="Poppins"/>
                <a:sym typeface="Poppins"/>
              </a:rPr>
              <a:t>Lorem ipsum dolor sit amet, consectetur adipiscing elit, sed do eiusmod tempor incididunt ut labore et dolore .</a:t>
            </a:r>
          </a:p>
        </p:txBody>
      </p:sp>
      <p:sp>
        <p:nvSpPr>
          <p:cNvPr id="22" name="TextBox 13">
            <a:extLst>
              <a:ext uri="{FF2B5EF4-FFF2-40B4-BE49-F238E27FC236}">
                <a16:creationId xmlns:a16="http://schemas.microsoft.com/office/drawing/2014/main" id="{03914748-1743-19D8-6CDE-D5B9A7CC79FA}"/>
              </a:ext>
            </a:extLst>
          </p:cNvPr>
          <p:cNvSpPr txBox="1"/>
          <p:nvPr/>
        </p:nvSpPr>
        <p:spPr>
          <a:xfrm>
            <a:off x="908712" y="3338278"/>
            <a:ext cx="4960002" cy="1437060"/>
          </a:xfrm>
          <a:prstGeom prst="rect">
            <a:avLst/>
          </a:prstGeom>
        </p:spPr>
        <p:txBody>
          <a:bodyPr lIns="0" tIns="0" rIns="0" bIns="0" rtlCol="0" anchor="t">
            <a:spAutoFit/>
          </a:bodyPr>
          <a:lstStyle/>
          <a:p>
            <a:pPr>
              <a:lnSpc>
                <a:spcPts val="3796"/>
              </a:lnSpc>
              <a:spcBef>
                <a:spcPct val="0"/>
              </a:spcBef>
            </a:pPr>
            <a:r>
              <a:rPr lang="en-US" sz="2700">
                <a:solidFill>
                  <a:srgbClr val="000000"/>
                </a:solidFill>
                <a:latin typeface="Poppins"/>
                <a:ea typeface="Poppins"/>
                <a:cs typeface="Poppins"/>
                <a:sym typeface="Poppins"/>
              </a:rPr>
              <a:t>Microneurography is not practical in dynamic conditions</a:t>
            </a:r>
            <a:endParaRPr lang="en-US" sz="2700">
              <a:solidFill>
                <a:srgbClr val="000000"/>
              </a:solidFill>
              <a:latin typeface="Poppins"/>
              <a:ea typeface="Poppins"/>
              <a:cs typeface="Poppins"/>
            </a:endParaRPr>
          </a:p>
        </p:txBody>
      </p:sp>
      <p:pic>
        <p:nvPicPr>
          <p:cNvPr id="23" name="Immagine 22" descr="Immagine che contiene disegno, testo, schizzo, arte&#10;&#10;Descrizione generata automaticamente">
            <a:extLst>
              <a:ext uri="{FF2B5EF4-FFF2-40B4-BE49-F238E27FC236}">
                <a16:creationId xmlns:a16="http://schemas.microsoft.com/office/drawing/2014/main" id="{84353445-5F62-5BB6-7620-A122495EE7B1}"/>
              </a:ext>
            </a:extLst>
          </p:cNvPr>
          <p:cNvPicPr>
            <a:picLocks noChangeAspect="1"/>
          </p:cNvPicPr>
          <p:nvPr/>
        </p:nvPicPr>
        <p:blipFill>
          <a:blip r:embed="rId4"/>
          <a:stretch>
            <a:fillRect/>
          </a:stretch>
        </p:blipFill>
        <p:spPr>
          <a:xfrm>
            <a:off x="5878272" y="2806262"/>
            <a:ext cx="6531455" cy="6172200"/>
          </a:xfrm>
          <a:prstGeom prst="rect">
            <a:avLst/>
          </a:prstGeom>
        </p:spPr>
      </p:pic>
      <p:sp>
        <p:nvSpPr>
          <p:cNvPr id="24" name="TextBox 13">
            <a:extLst>
              <a:ext uri="{FF2B5EF4-FFF2-40B4-BE49-F238E27FC236}">
                <a16:creationId xmlns:a16="http://schemas.microsoft.com/office/drawing/2014/main" id="{0BADF86E-02A0-BF5C-4FE4-DA740A4F2FFC}"/>
              </a:ext>
            </a:extLst>
          </p:cNvPr>
          <p:cNvSpPr txBox="1"/>
          <p:nvPr/>
        </p:nvSpPr>
        <p:spPr>
          <a:xfrm>
            <a:off x="12654022" y="6392846"/>
            <a:ext cx="4960002" cy="949747"/>
          </a:xfrm>
          <a:prstGeom prst="rect">
            <a:avLst/>
          </a:prstGeom>
        </p:spPr>
        <p:txBody>
          <a:bodyPr lIns="0" tIns="0" rIns="0" bIns="0" rtlCol="0" anchor="t">
            <a:spAutoFit/>
          </a:bodyPr>
          <a:lstStyle/>
          <a:p>
            <a:pPr>
              <a:lnSpc>
                <a:spcPts val="3796"/>
              </a:lnSpc>
              <a:spcBef>
                <a:spcPct val="0"/>
              </a:spcBef>
            </a:pPr>
            <a:r>
              <a:rPr lang="en-US" sz="2700">
                <a:solidFill>
                  <a:srgbClr val="000000"/>
                </a:solidFill>
                <a:latin typeface="Poppins"/>
                <a:ea typeface="Poppins"/>
                <a:cs typeface="Poppins"/>
                <a:sym typeface="Poppins"/>
              </a:rPr>
              <a:t>We can replicate the activity of afferents while walking</a:t>
            </a:r>
            <a:endParaRPr lang="en-US" sz="2700">
              <a:solidFill>
                <a:srgbClr val="000000"/>
              </a:solidFill>
              <a:latin typeface="Poppins"/>
              <a:ea typeface="Poppins"/>
              <a:cs typeface="Poppins"/>
            </a:endParaRPr>
          </a:p>
        </p:txBody>
      </p:sp>
    </p:spTree>
    <p:extLst>
      <p:ext uri="{BB962C8B-B14F-4D97-AF65-F5344CB8AC3E}">
        <p14:creationId xmlns:p14="http://schemas.microsoft.com/office/powerpoint/2010/main" val="1075028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1028700" y="3173913"/>
            <a:ext cx="6021380" cy="912915"/>
          </a:xfrm>
          <a:prstGeom prst="rect">
            <a:avLst/>
          </a:prstGeom>
        </p:spPr>
        <p:txBody>
          <a:bodyPr wrap="square" lIns="0" tIns="0" rIns="0" bIns="0" rtlCol="0" anchor="t">
            <a:spAutoFit/>
          </a:bodyPr>
          <a:lstStyle/>
          <a:p>
            <a:pPr algn="l">
              <a:lnSpc>
                <a:spcPts val="7431"/>
              </a:lnSpc>
            </a:pPr>
            <a:r>
              <a:rPr lang="en-US" sz="5300" b="1">
                <a:solidFill>
                  <a:srgbClr val="004AAD"/>
                </a:solidFill>
                <a:latin typeface="League Spartan"/>
                <a:ea typeface="League Spartan"/>
                <a:cs typeface="League Spartan"/>
                <a:sym typeface="League Spartan"/>
              </a:rPr>
              <a:t>USAGE</a:t>
            </a:r>
            <a:endParaRPr lang="en-US" sz="5308" b="1">
              <a:solidFill>
                <a:srgbClr val="004AAD"/>
              </a:solidFill>
              <a:latin typeface="League Spartan"/>
              <a:ea typeface="League Spartan"/>
              <a:cs typeface="League Spartan"/>
              <a:sym typeface="League Spartan"/>
            </a:endParaRPr>
          </a:p>
        </p:txBody>
      </p:sp>
      <p:sp>
        <p:nvSpPr>
          <p:cNvPr id="4" name="TextBox 4"/>
          <p:cNvSpPr txBox="1"/>
          <p:nvPr/>
        </p:nvSpPr>
        <p:spPr>
          <a:xfrm>
            <a:off x="1028700" y="2361785"/>
            <a:ext cx="4842085" cy="833177"/>
          </a:xfrm>
          <a:prstGeom prst="rect">
            <a:avLst/>
          </a:prstGeom>
        </p:spPr>
        <p:txBody>
          <a:bodyPr lIns="0" tIns="0" rIns="0" bIns="0" rtlCol="0" anchor="t">
            <a:spAutoFit/>
          </a:bodyPr>
          <a:lstStyle/>
          <a:p>
            <a:pPr>
              <a:lnSpc>
                <a:spcPts val="7212"/>
              </a:lnSpc>
            </a:pPr>
            <a:r>
              <a:rPr lang="en-US" sz="5150" b="1">
                <a:solidFill>
                  <a:srgbClr val="000000"/>
                </a:solidFill>
                <a:latin typeface="Lato Bold"/>
                <a:ea typeface="Lato Bold"/>
                <a:cs typeface="Lato Bold"/>
              </a:rPr>
              <a:t>FOOTSIM</a:t>
            </a:r>
          </a:p>
        </p:txBody>
      </p:sp>
      <p:sp>
        <p:nvSpPr>
          <p:cNvPr id="5" name="TextBox 5"/>
          <p:cNvSpPr txBox="1"/>
          <p:nvPr/>
        </p:nvSpPr>
        <p:spPr>
          <a:xfrm>
            <a:off x="1028700" y="4832814"/>
            <a:ext cx="5376039" cy="2974404"/>
          </a:xfrm>
          <a:prstGeom prst="rect">
            <a:avLst/>
          </a:prstGeom>
        </p:spPr>
        <p:txBody>
          <a:bodyPr wrap="square" lIns="0" tIns="0" rIns="0" bIns="0" rtlCol="0" anchor="t">
            <a:spAutoFit/>
          </a:bodyPr>
          <a:lstStyle/>
          <a:p>
            <a:r>
              <a:rPr lang="en-US" sz="2800" err="1">
                <a:solidFill>
                  <a:srgbClr val="000000"/>
                </a:solidFill>
                <a:latin typeface="Poppins"/>
                <a:ea typeface="+mn-lt"/>
                <a:cs typeface="Poppins"/>
                <a:sym typeface="Poppins"/>
              </a:rPr>
              <a:t>FootSim</a:t>
            </a:r>
            <a:r>
              <a:rPr lang="en-US" sz="2800">
                <a:solidFill>
                  <a:srgbClr val="000000"/>
                </a:solidFill>
                <a:latin typeface="Poppins"/>
                <a:ea typeface="+mn-lt"/>
                <a:cs typeface="Poppins"/>
                <a:sym typeface="Poppins"/>
              </a:rPr>
              <a:t> possible contribution to biomimetic stimulation patterns for tactile feedback restoration in future </a:t>
            </a:r>
            <a:r>
              <a:rPr lang="en-US" sz="2800" err="1">
                <a:solidFill>
                  <a:srgbClr val="000000"/>
                </a:solidFill>
                <a:latin typeface="Poppins"/>
                <a:ea typeface="+mn-lt"/>
                <a:cs typeface="Poppins"/>
                <a:sym typeface="Poppins"/>
              </a:rPr>
              <a:t>neuroprosthetics</a:t>
            </a:r>
            <a:br>
              <a:rPr lang="en-US" sz="2800">
                <a:solidFill>
                  <a:srgbClr val="000000"/>
                </a:solidFill>
                <a:latin typeface="Poppins"/>
                <a:ea typeface="+mn-lt"/>
                <a:cs typeface="Poppins"/>
                <a:sym typeface="Poppins"/>
              </a:rPr>
            </a:br>
            <a:r>
              <a:rPr lang="en-US" sz="2800">
                <a:solidFill>
                  <a:srgbClr val="000000"/>
                </a:solidFill>
                <a:latin typeface="Poppins"/>
                <a:ea typeface="+mn-lt"/>
                <a:cs typeface="Poppins"/>
                <a:sym typeface="Poppins"/>
              </a:rPr>
              <a:t> </a:t>
            </a:r>
            <a:endParaRPr lang="it-IT" sz="2800">
              <a:sym typeface="Poppins"/>
            </a:endParaRPr>
          </a:p>
          <a:p>
            <a:pPr>
              <a:lnSpc>
                <a:spcPts val="2976"/>
              </a:lnSpc>
              <a:spcBef>
                <a:spcPct val="0"/>
              </a:spcBef>
            </a:pPr>
            <a:endParaRPr lang="en-US" sz="2800">
              <a:latin typeface="Poppins"/>
              <a:cs typeface="Poppins"/>
            </a:endParaRPr>
          </a:p>
        </p:txBody>
      </p:sp>
      <p:pic>
        <p:nvPicPr>
          <p:cNvPr id="8" name="Immagine 7" descr="Immagine che contiene testo, calzature, schermata, cartone animato&#10;&#10;Descrizione generata automaticamente">
            <a:extLst>
              <a:ext uri="{FF2B5EF4-FFF2-40B4-BE49-F238E27FC236}">
                <a16:creationId xmlns:a16="http://schemas.microsoft.com/office/drawing/2014/main" id="{2392F402-4857-AC5E-964F-2B21773590CB}"/>
              </a:ext>
            </a:extLst>
          </p:cNvPr>
          <p:cNvPicPr>
            <a:picLocks noChangeAspect="1"/>
          </p:cNvPicPr>
          <p:nvPr/>
        </p:nvPicPr>
        <p:blipFill>
          <a:blip r:embed="rId4"/>
          <a:stretch>
            <a:fillRect/>
          </a:stretch>
        </p:blipFill>
        <p:spPr>
          <a:xfrm>
            <a:off x="6609052" y="855280"/>
            <a:ext cx="11474635" cy="9069113"/>
          </a:xfrm>
          <a:prstGeom prst="rect">
            <a:avLst/>
          </a:prstGeom>
        </p:spPr>
      </p:pic>
    </p:spTree>
    <p:extLst>
      <p:ext uri="{BB962C8B-B14F-4D97-AF65-F5344CB8AC3E}">
        <p14:creationId xmlns:p14="http://schemas.microsoft.com/office/powerpoint/2010/main" val="4146090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F1F7-71B5-A4C0-761B-D60E77D518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1950C1-382E-DC19-45E9-F6C5D09F4A98}"/>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004AAD"/>
          </a:solidFill>
        </p:spPr>
        <p:txBody>
          <a:bodyPr/>
          <a:lstStyle/>
          <a:p>
            <a:endParaRPr lang="en-US"/>
          </a:p>
        </p:txBody>
      </p:sp>
      <p:sp>
        <p:nvSpPr>
          <p:cNvPr id="3" name="TextBox 3">
            <a:extLst>
              <a:ext uri="{FF2B5EF4-FFF2-40B4-BE49-F238E27FC236}">
                <a16:creationId xmlns:a16="http://schemas.microsoft.com/office/drawing/2014/main" id="{B4D69D0C-A1E1-ECF3-E373-F292A426506A}"/>
              </a:ext>
            </a:extLst>
          </p:cNvPr>
          <p:cNvSpPr txBox="1"/>
          <p:nvPr/>
        </p:nvSpPr>
        <p:spPr>
          <a:xfrm>
            <a:off x="1955799" y="4506120"/>
            <a:ext cx="14511543" cy="1433662"/>
          </a:xfrm>
          <a:prstGeom prst="rect">
            <a:avLst/>
          </a:prstGeom>
        </p:spPr>
        <p:txBody>
          <a:bodyPr wrap="square" lIns="0" tIns="0" rIns="0" bIns="0" rtlCol="0" anchor="t">
            <a:spAutoFit/>
          </a:bodyPr>
          <a:lstStyle/>
          <a:p>
            <a:pPr algn="ctr">
              <a:lnSpc>
                <a:spcPts val="11572"/>
              </a:lnSpc>
            </a:pPr>
            <a:r>
              <a:rPr lang="en-US" sz="8265" b="1">
                <a:solidFill>
                  <a:srgbClr val="F2F2F2"/>
                </a:solidFill>
                <a:latin typeface="League Spartan"/>
                <a:ea typeface="League Spartan"/>
                <a:cs typeface="League Spartan"/>
                <a:sym typeface="League Spartan"/>
              </a:rPr>
              <a:t>INVASIVE PROSTHESES</a:t>
            </a:r>
          </a:p>
        </p:txBody>
      </p:sp>
      <p:grpSp>
        <p:nvGrpSpPr>
          <p:cNvPr id="4" name="Group 4">
            <a:extLst>
              <a:ext uri="{FF2B5EF4-FFF2-40B4-BE49-F238E27FC236}">
                <a16:creationId xmlns:a16="http://schemas.microsoft.com/office/drawing/2014/main" id="{EC158AD8-CDD2-DBAD-A41E-D3E72FCB4E1D}"/>
              </a:ext>
            </a:extLst>
          </p:cNvPr>
          <p:cNvGrpSpPr/>
          <p:nvPr/>
        </p:nvGrpSpPr>
        <p:grpSpPr>
          <a:xfrm>
            <a:off x="-1130300" y="4057750"/>
            <a:ext cx="3086100" cy="2171499"/>
            <a:chOff x="0" y="0"/>
            <a:chExt cx="812800" cy="571917"/>
          </a:xfrm>
        </p:grpSpPr>
        <p:sp>
          <p:nvSpPr>
            <p:cNvPr id="5" name="Freeform 5">
              <a:extLst>
                <a:ext uri="{FF2B5EF4-FFF2-40B4-BE49-F238E27FC236}">
                  <a16:creationId xmlns:a16="http://schemas.microsoft.com/office/drawing/2014/main" id="{DD0D81A9-6A5D-40CA-238E-42038FECD567}"/>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6" name="TextBox 6">
              <a:extLst>
                <a:ext uri="{FF2B5EF4-FFF2-40B4-BE49-F238E27FC236}">
                  <a16:creationId xmlns:a16="http://schemas.microsoft.com/office/drawing/2014/main" id="{7C373044-6B48-FA97-E9B8-436F56BDF619}"/>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9E185389-5300-4654-88D5-1234E22A5D7E}"/>
              </a:ext>
            </a:extLst>
          </p:cNvPr>
          <p:cNvSpPr txBox="1"/>
          <p:nvPr/>
        </p:nvSpPr>
        <p:spPr>
          <a:xfrm>
            <a:off x="1888228" y="2479807"/>
            <a:ext cx="14511543" cy="871136"/>
          </a:xfrm>
          <a:prstGeom prst="rect">
            <a:avLst/>
          </a:prstGeom>
        </p:spPr>
        <p:txBody>
          <a:bodyPr wrap="square" lIns="0" tIns="0" rIns="0" bIns="0" rtlCol="0" anchor="t">
            <a:spAutoFit/>
          </a:bodyPr>
          <a:lstStyle/>
          <a:p>
            <a:pPr algn="ctr">
              <a:lnSpc>
                <a:spcPts val="7424"/>
              </a:lnSpc>
            </a:pPr>
            <a:r>
              <a:rPr lang="en-US" sz="4800" b="1">
                <a:solidFill>
                  <a:srgbClr val="F2F2F2"/>
                </a:solidFill>
                <a:latin typeface="Lato Bold" panose="020B0604020202020204" charset="0"/>
                <a:ea typeface="Lato Bold" panose="020B0604020202020204" charset="0"/>
                <a:cs typeface="Lato Bold" panose="020B0604020202020204" charset="0"/>
                <a:sym typeface="Lato Bold"/>
              </a:rPr>
              <a:t>SENSING OF LOWER LIMB PROSTHESES</a:t>
            </a:r>
          </a:p>
        </p:txBody>
      </p:sp>
      <p:grpSp>
        <p:nvGrpSpPr>
          <p:cNvPr id="9" name="Group 9">
            <a:extLst>
              <a:ext uri="{FF2B5EF4-FFF2-40B4-BE49-F238E27FC236}">
                <a16:creationId xmlns:a16="http://schemas.microsoft.com/office/drawing/2014/main" id="{9813C831-728D-8DFB-4D4C-92D83BE0B8B1}"/>
              </a:ext>
            </a:extLst>
          </p:cNvPr>
          <p:cNvGrpSpPr/>
          <p:nvPr/>
        </p:nvGrpSpPr>
        <p:grpSpPr>
          <a:xfrm>
            <a:off x="16467343" y="4057750"/>
            <a:ext cx="3086100" cy="2171499"/>
            <a:chOff x="0" y="0"/>
            <a:chExt cx="812800" cy="571917"/>
          </a:xfrm>
        </p:grpSpPr>
        <p:sp>
          <p:nvSpPr>
            <p:cNvPr id="10" name="Freeform 10">
              <a:extLst>
                <a:ext uri="{FF2B5EF4-FFF2-40B4-BE49-F238E27FC236}">
                  <a16:creationId xmlns:a16="http://schemas.microsoft.com/office/drawing/2014/main" id="{5933316D-33BA-5673-1690-F990164FBB2D}"/>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11" name="TextBox 11">
              <a:extLst>
                <a:ext uri="{FF2B5EF4-FFF2-40B4-BE49-F238E27FC236}">
                  <a16:creationId xmlns:a16="http://schemas.microsoft.com/office/drawing/2014/main" id="{216CE08E-4510-5C67-19EA-8188C639FFC8}"/>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cxnSp>
        <p:nvCxnSpPr>
          <p:cNvPr id="12" name="Straight Connector 11">
            <a:extLst>
              <a:ext uri="{FF2B5EF4-FFF2-40B4-BE49-F238E27FC236}">
                <a16:creationId xmlns:a16="http://schemas.microsoft.com/office/drawing/2014/main" id="{F5C8945C-B93C-2412-8DAA-D427D215AC1B}"/>
              </a:ext>
            </a:extLst>
          </p:cNvPr>
          <p:cNvCxnSpPr>
            <a:cxnSpLocks/>
          </p:cNvCxnSpPr>
          <p:nvPr/>
        </p:nvCxnSpPr>
        <p:spPr>
          <a:xfrm>
            <a:off x="3267970" y="3551393"/>
            <a:ext cx="11887200" cy="0"/>
          </a:xfrm>
          <a:prstGeom prst="line">
            <a:avLst/>
          </a:prstGeom>
          <a:ln w="38100">
            <a:solidFill>
              <a:srgbClr val="F2F2F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037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aav8939_movie_s2">
            <a:hlinkClick r:id="" action="ppaction://media"/>
            <a:extLst>
              <a:ext uri="{FF2B5EF4-FFF2-40B4-BE49-F238E27FC236}">
                <a16:creationId xmlns:a16="http://schemas.microsoft.com/office/drawing/2014/main" id="{4C31C003-71A4-C607-2BC7-AF4927980FCB}"/>
              </a:ext>
            </a:extLst>
          </p:cNvPr>
          <p:cNvPicPr>
            <a:picLocks noChangeAspect="1"/>
          </p:cNvPicPr>
          <p:nvPr>
            <a:videoFile r:link="rId1"/>
            <p:extLst>
              <p:ext uri="{DAA4B4D4-6D71-4841-9C94-3DE7FCFB9230}">
                <p14:media xmlns:p14="http://schemas.microsoft.com/office/powerpoint/2010/main" r:embed="rId2">
                  <p14:trim st="5627" end="94752.7"/>
                </p14:media>
              </p:ext>
            </p:extLst>
          </p:nvPr>
        </p:nvPicPr>
        <p:blipFill>
          <a:blip r:embed="rId5"/>
          <a:stretch>
            <a:fillRect/>
          </a:stretch>
        </p:blipFill>
        <p:spPr>
          <a:xfrm>
            <a:off x="666254" y="2514600"/>
            <a:ext cx="9354046" cy="5257800"/>
          </a:xfrm>
          <a:prstGeom prst="rect">
            <a:avLst/>
          </a:prstGeom>
          <a:effectLst>
            <a:outerShdw blurRad="50800" dist="38100" dir="2700000" algn="tl" rotWithShape="0">
              <a:prstClr val="black">
                <a:alpha val="40000"/>
              </a:prstClr>
            </a:outerShdw>
          </a:effectLst>
        </p:spPr>
      </p:pic>
      <p:graphicFrame>
        <p:nvGraphicFramePr>
          <p:cNvPr id="37" name="Content Placeholder 2">
            <a:extLst>
              <a:ext uri="{FF2B5EF4-FFF2-40B4-BE49-F238E27FC236}">
                <a16:creationId xmlns:a16="http://schemas.microsoft.com/office/drawing/2014/main" id="{578EC5C2-A325-5553-6A20-9B81CC8E0F73}"/>
              </a:ext>
            </a:extLst>
          </p:cNvPr>
          <p:cNvGraphicFramePr>
            <a:graphicFrameLocks noGrp="1"/>
          </p:cNvGraphicFramePr>
          <p:nvPr>
            <p:ph idx="1"/>
            <p:extLst>
              <p:ext uri="{D42A27DB-BD31-4B8C-83A1-F6EECF244321}">
                <p14:modId xmlns:p14="http://schemas.microsoft.com/office/powerpoint/2010/main" val="2172465966"/>
              </p:ext>
            </p:extLst>
          </p:nvPr>
        </p:nvGraphicFramePr>
        <p:xfrm>
          <a:off x="10668000" y="800100"/>
          <a:ext cx="6705600" cy="8686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Picture 4" descr="A poster of a person running&#10;&#10;Description automatically generated">
            <a:extLst>
              <a:ext uri="{FF2B5EF4-FFF2-40B4-BE49-F238E27FC236}">
                <a16:creationId xmlns:a16="http://schemas.microsoft.com/office/drawing/2014/main" id="{3F6E87A4-D857-6D7E-41CD-C1B0A9BDFAB2}"/>
              </a:ext>
            </a:extLst>
          </p:cNvPr>
          <p:cNvPicPr>
            <a:picLocks noChangeAspect="1"/>
          </p:cNvPicPr>
          <p:nvPr/>
        </p:nvPicPr>
        <p:blipFill>
          <a:blip r:embed="rId11">
            <a:extLst>
              <a:ext uri="{28A0092B-C50C-407E-A947-70E740481C1C}">
                <a14:useLocalDpi xmlns:a14="http://schemas.microsoft.com/office/drawing/2010/main" val="0"/>
              </a:ext>
            </a:extLst>
          </a:blip>
          <a:srcRect r="2" b="1665"/>
          <a:stretch/>
        </p:blipFill>
        <p:spPr>
          <a:xfrm>
            <a:off x="18669000" y="114300"/>
            <a:ext cx="8763000" cy="10286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4923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4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AC408-0A87-6077-4267-D079B978E88B}"/>
              </a:ext>
            </a:extLst>
          </p:cNvPr>
          <p:cNvPicPr>
            <a:picLocks noChangeAspect="1"/>
          </p:cNvPicPr>
          <p:nvPr/>
        </p:nvPicPr>
        <p:blipFill>
          <a:blip r:embed="rId3">
            <a:extLst>
              <a:ext uri="{28A0092B-C50C-407E-A947-70E740481C1C}">
                <a14:useLocalDpi xmlns:a14="http://schemas.microsoft.com/office/drawing/2010/main" val="0"/>
              </a:ext>
            </a:extLst>
          </a:blip>
          <a:srcRect r="3543"/>
          <a:stretch/>
        </p:blipFill>
        <p:spPr>
          <a:xfrm>
            <a:off x="-381000" y="-10325100"/>
            <a:ext cx="18669000" cy="21015748"/>
          </a:xfrm>
          <a:prstGeom prst="rect">
            <a:avLst/>
          </a:prstGeom>
        </p:spPr>
      </p:pic>
      <p:sp>
        <p:nvSpPr>
          <p:cNvPr id="11" name="TextBox 10">
            <a:extLst>
              <a:ext uri="{FF2B5EF4-FFF2-40B4-BE49-F238E27FC236}">
                <a16:creationId xmlns:a16="http://schemas.microsoft.com/office/drawing/2014/main" id="{DED00A8E-56B1-7D9E-40C3-155D176824E9}"/>
              </a:ext>
            </a:extLst>
          </p:cNvPr>
          <p:cNvSpPr txBox="1"/>
          <p:nvPr/>
        </p:nvSpPr>
        <p:spPr>
          <a:xfrm>
            <a:off x="15392400" y="1485900"/>
            <a:ext cx="2362200" cy="1015663"/>
          </a:xfrm>
          <a:prstGeom prst="rect">
            <a:avLst/>
          </a:prstGeom>
          <a:noFill/>
        </p:spPr>
        <p:txBody>
          <a:bodyPr wrap="square" rtlCol="0">
            <a:spAutoFit/>
          </a:bodyPr>
          <a:lstStyle/>
          <a:p>
            <a:pPr algn="ctr"/>
            <a:r>
              <a:rPr lang="it-IT" sz="2000" b="1" err="1">
                <a:latin typeface="Poppins" panose="00000500000000000000" pitchFamily="2" charset="0"/>
                <a:cs typeface="Poppins" panose="00000500000000000000" pitchFamily="2" charset="0"/>
              </a:rPr>
              <a:t>Transfemoral</a:t>
            </a:r>
            <a:r>
              <a:rPr lang="it-IT" sz="2000" b="1">
                <a:latin typeface="Poppins" panose="00000500000000000000" pitchFamily="2" charset="0"/>
                <a:cs typeface="Poppins" panose="00000500000000000000" pitchFamily="2" charset="0"/>
              </a:rPr>
              <a:t> devices</a:t>
            </a:r>
          </a:p>
          <a:p>
            <a:pPr algn="ctr"/>
            <a:r>
              <a:rPr lang="it-IT" sz="2000" b="1">
                <a:latin typeface="Poppins" panose="00000500000000000000" pitchFamily="2" charset="0"/>
                <a:cs typeface="Poppins" panose="00000500000000000000" pitchFamily="2" charset="0"/>
              </a:rPr>
              <a:t>(</a:t>
            </a:r>
            <a:r>
              <a:rPr lang="it-IT" sz="2000" b="1" err="1">
                <a:latin typeface="Poppins" panose="00000500000000000000" pitchFamily="2" charset="0"/>
                <a:cs typeface="Poppins" panose="00000500000000000000" pitchFamily="2" charset="0"/>
              </a:rPr>
              <a:t>above-knee</a:t>
            </a:r>
            <a:r>
              <a:rPr lang="it-IT" sz="2000" b="1">
                <a:latin typeface="Poppins" panose="00000500000000000000" pitchFamily="2" charset="0"/>
                <a:cs typeface="Poppins" panose="00000500000000000000" pitchFamily="2" charset="0"/>
              </a:rPr>
              <a:t>)</a:t>
            </a:r>
            <a:endParaRPr lang="en-GB" sz="2000" b="1">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36E1CC11-B328-A388-C39C-2935C860AACE}"/>
              </a:ext>
            </a:extLst>
          </p:cNvPr>
          <p:cNvSpPr txBox="1"/>
          <p:nvPr/>
        </p:nvSpPr>
        <p:spPr>
          <a:xfrm>
            <a:off x="4541520" y="4127837"/>
            <a:ext cx="2179320" cy="1015663"/>
          </a:xfrm>
          <a:prstGeom prst="rect">
            <a:avLst/>
          </a:prstGeom>
          <a:noFill/>
        </p:spPr>
        <p:txBody>
          <a:bodyPr wrap="square" rtlCol="0">
            <a:spAutoFit/>
          </a:bodyPr>
          <a:lstStyle/>
          <a:p>
            <a:pPr algn="ctr"/>
            <a:r>
              <a:rPr lang="it-IT" sz="2000" b="1" err="1">
                <a:latin typeface="Poppins" panose="00000500000000000000" pitchFamily="2" charset="0"/>
                <a:cs typeface="Poppins" panose="00000500000000000000" pitchFamily="2" charset="0"/>
              </a:rPr>
              <a:t>Transtibial</a:t>
            </a:r>
            <a:r>
              <a:rPr lang="it-IT" sz="2000" b="1">
                <a:latin typeface="Poppins" panose="00000500000000000000" pitchFamily="2" charset="0"/>
                <a:cs typeface="Poppins" panose="00000500000000000000" pitchFamily="2" charset="0"/>
              </a:rPr>
              <a:t> devices </a:t>
            </a:r>
          </a:p>
          <a:p>
            <a:pPr algn="ctr"/>
            <a:r>
              <a:rPr lang="it-IT" sz="2000" b="1">
                <a:latin typeface="Poppins" panose="00000500000000000000" pitchFamily="2" charset="0"/>
                <a:cs typeface="Poppins" panose="00000500000000000000" pitchFamily="2" charset="0"/>
              </a:rPr>
              <a:t>(</a:t>
            </a:r>
            <a:r>
              <a:rPr lang="it-IT" sz="2000" b="1" err="1">
                <a:latin typeface="Poppins" panose="00000500000000000000" pitchFamily="2" charset="0"/>
                <a:cs typeface="Poppins" panose="00000500000000000000" pitchFamily="2" charset="0"/>
              </a:rPr>
              <a:t>below-knee</a:t>
            </a:r>
            <a:r>
              <a:rPr lang="it-IT" sz="2000" b="1">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1902168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4" name="TextBox 10">
            <a:extLst>
              <a:ext uri="{FF2B5EF4-FFF2-40B4-BE49-F238E27FC236}">
                <a16:creationId xmlns:a16="http://schemas.microsoft.com/office/drawing/2014/main" id="{B5F34757-53E9-9987-4FC0-41C6FFE18047}"/>
              </a:ext>
            </a:extLst>
          </p:cNvPr>
          <p:cNvSpPr txBox="1"/>
          <p:nvPr/>
        </p:nvSpPr>
        <p:spPr>
          <a:xfrm>
            <a:off x="762000" y="348380"/>
            <a:ext cx="7696200" cy="792653"/>
          </a:xfrm>
          <a:prstGeom prst="rect">
            <a:avLst/>
          </a:prstGeom>
          <a:solidFill>
            <a:srgbClr val="004AAD"/>
          </a:solidFill>
        </p:spPr>
        <p:txBody>
          <a:bodyPr wrap="square" lIns="0" tIns="0" rIns="0" bIns="0" rtlCol="0" anchor="t">
            <a:spAutoFit/>
          </a:bodyPr>
          <a:lstStyle/>
          <a:p>
            <a:pPr algn="l"/>
            <a:r>
              <a:rPr lang="en-US" sz="5151">
                <a:solidFill>
                  <a:schemeClr val="bg1">
                    <a:lumMod val="85000"/>
                  </a:schemeClr>
                </a:solidFill>
                <a:latin typeface="Lato Bold"/>
                <a:ea typeface="Lato Bold"/>
                <a:cs typeface="Lato Bold"/>
                <a:sym typeface="Lato Bold"/>
              </a:rPr>
              <a:t>TYPE OF ELECTRODES</a:t>
            </a:r>
          </a:p>
        </p:txBody>
      </p:sp>
      <p:sp>
        <p:nvSpPr>
          <p:cNvPr id="11" name="Freeform 7">
            <a:extLst>
              <a:ext uri="{FF2B5EF4-FFF2-40B4-BE49-F238E27FC236}">
                <a16:creationId xmlns:a16="http://schemas.microsoft.com/office/drawing/2014/main" id="{479F6625-5F02-82BF-E5AA-D961721DDC7B}"/>
              </a:ext>
            </a:extLst>
          </p:cNvPr>
          <p:cNvSpPr/>
          <p:nvPr/>
        </p:nvSpPr>
        <p:spPr>
          <a:xfrm>
            <a:off x="8565279" y="1156167"/>
            <a:ext cx="3428178" cy="3784600"/>
          </a:xfrm>
          <a:custGeom>
            <a:avLst/>
            <a:gdLst/>
            <a:ahLst/>
            <a:cxnLst/>
            <a:rect l="l" t="t" r="r" b="b"/>
            <a:pathLst>
              <a:path w="879697" h="996767">
                <a:moveTo>
                  <a:pt x="118211" y="0"/>
                </a:moveTo>
                <a:lnTo>
                  <a:pt x="761486" y="0"/>
                </a:lnTo>
                <a:cubicBezTo>
                  <a:pt x="826772" y="0"/>
                  <a:pt x="879697" y="52925"/>
                  <a:pt x="879697" y="118211"/>
                </a:cubicBezTo>
                <a:lnTo>
                  <a:pt x="879697" y="878556"/>
                </a:lnTo>
                <a:cubicBezTo>
                  <a:pt x="879697" y="909907"/>
                  <a:pt x="867243" y="939975"/>
                  <a:pt x="845074" y="962144"/>
                </a:cubicBezTo>
                <a:cubicBezTo>
                  <a:pt x="822905" y="984313"/>
                  <a:pt x="792837" y="996767"/>
                  <a:pt x="761486" y="996767"/>
                </a:cubicBezTo>
                <a:lnTo>
                  <a:pt x="118211" y="996767"/>
                </a:lnTo>
                <a:cubicBezTo>
                  <a:pt x="86860" y="996767"/>
                  <a:pt x="56792" y="984313"/>
                  <a:pt x="34623" y="962144"/>
                </a:cubicBezTo>
                <a:cubicBezTo>
                  <a:pt x="12454" y="939975"/>
                  <a:pt x="0" y="909907"/>
                  <a:pt x="0" y="878556"/>
                </a:cubicBezTo>
                <a:lnTo>
                  <a:pt x="0" y="118211"/>
                </a:lnTo>
                <a:cubicBezTo>
                  <a:pt x="0" y="86860"/>
                  <a:pt x="12454" y="56792"/>
                  <a:pt x="34623" y="34623"/>
                </a:cubicBezTo>
                <a:cubicBezTo>
                  <a:pt x="56792" y="12454"/>
                  <a:pt x="86860" y="0"/>
                  <a:pt x="118211" y="0"/>
                </a:cubicBezTo>
                <a:close/>
              </a:path>
            </a:pathLst>
          </a:custGeom>
          <a:solidFill>
            <a:schemeClr val="bg1">
              <a:lumMod val="95000"/>
            </a:schemeClr>
          </a:solidFill>
          <a:effectLst>
            <a:outerShdw blurRad="50800" dist="38100" dir="2700000" algn="tl" rotWithShape="0">
              <a:prstClr val="black">
                <a:alpha val="40000"/>
              </a:prstClr>
            </a:outerShdw>
          </a:effectLst>
        </p:spPr>
        <p:txBody>
          <a:bodyPr/>
          <a:lstStyle/>
          <a:p>
            <a:endParaRPr lang="en-US"/>
          </a:p>
        </p:txBody>
      </p:sp>
      <p:sp>
        <p:nvSpPr>
          <p:cNvPr id="15" name="Freeform 7">
            <a:extLst>
              <a:ext uri="{FF2B5EF4-FFF2-40B4-BE49-F238E27FC236}">
                <a16:creationId xmlns:a16="http://schemas.microsoft.com/office/drawing/2014/main" id="{AA205139-C7EB-1C5C-7AB0-16E50A2BB4AC}"/>
              </a:ext>
            </a:extLst>
          </p:cNvPr>
          <p:cNvSpPr/>
          <p:nvPr/>
        </p:nvSpPr>
        <p:spPr>
          <a:xfrm>
            <a:off x="8561401" y="5346234"/>
            <a:ext cx="3428178" cy="3784600"/>
          </a:xfrm>
          <a:custGeom>
            <a:avLst/>
            <a:gdLst/>
            <a:ahLst/>
            <a:cxnLst/>
            <a:rect l="l" t="t" r="r" b="b"/>
            <a:pathLst>
              <a:path w="879697" h="996767">
                <a:moveTo>
                  <a:pt x="118211" y="0"/>
                </a:moveTo>
                <a:lnTo>
                  <a:pt x="761486" y="0"/>
                </a:lnTo>
                <a:cubicBezTo>
                  <a:pt x="826772" y="0"/>
                  <a:pt x="879697" y="52925"/>
                  <a:pt x="879697" y="118211"/>
                </a:cubicBezTo>
                <a:lnTo>
                  <a:pt x="879697" y="878556"/>
                </a:lnTo>
                <a:cubicBezTo>
                  <a:pt x="879697" y="909907"/>
                  <a:pt x="867243" y="939975"/>
                  <a:pt x="845074" y="962144"/>
                </a:cubicBezTo>
                <a:cubicBezTo>
                  <a:pt x="822905" y="984313"/>
                  <a:pt x="792837" y="996767"/>
                  <a:pt x="761486" y="996767"/>
                </a:cubicBezTo>
                <a:lnTo>
                  <a:pt x="118211" y="996767"/>
                </a:lnTo>
                <a:cubicBezTo>
                  <a:pt x="86860" y="996767"/>
                  <a:pt x="56792" y="984313"/>
                  <a:pt x="34623" y="962144"/>
                </a:cubicBezTo>
                <a:cubicBezTo>
                  <a:pt x="12454" y="939975"/>
                  <a:pt x="0" y="909907"/>
                  <a:pt x="0" y="878556"/>
                </a:cubicBezTo>
                <a:lnTo>
                  <a:pt x="0" y="118211"/>
                </a:lnTo>
                <a:cubicBezTo>
                  <a:pt x="0" y="86860"/>
                  <a:pt x="12454" y="56792"/>
                  <a:pt x="34623" y="34623"/>
                </a:cubicBezTo>
                <a:cubicBezTo>
                  <a:pt x="56792" y="12454"/>
                  <a:pt x="86860" y="0"/>
                  <a:pt x="118211" y="0"/>
                </a:cubicBezTo>
                <a:close/>
              </a:path>
            </a:pathLst>
          </a:custGeom>
          <a:solidFill>
            <a:schemeClr val="bg1">
              <a:lumMod val="95000"/>
            </a:schemeClr>
          </a:solidFill>
          <a:effectLst>
            <a:outerShdw blurRad="50800" dist="38100" dir="2700000" algn="tl" rotWithShape="0">
              <a:prstClr val="black">
                <a:alpha val="40000"/>
              </a:prstClr>
            </a:outerShdw>
          </a:effectLst>
        </p:spPr>
        <p:txBody>
          <a:bodyPr/>
          <a:lstStyle/>
          <a:p>
            <a:endParaRPr lang="en-US"/>
          </a:p>
        </p:txBody>
      </p:sp>
      <p:sp>
        <p:nvSpPr>
          <p:cNvPr id="16" name="TextBox 18">
            <a:extLst>
              <a:ext uri="{FF2B5EF4-FFF2-40B4-BE49-F238E27FC236}">
                <a16:creationId xmlns:a16="http://schemas.microsoft.com/office/drawing/2014/main" id="{E6F343EE-5720-68F3-ECDA-CB16938DCD7F}"/>
              </a:ext>
            </a:extLst>
          </p:cNvPr>
          <p:cNvSpPr txBox="1"/>
          <p:nvPr/>
        </p:nvSpPr>
        <p:spPr>
          <a:xfrm>
            <a:off x="12341880" y="1896844"/>
            <a:ext cx="5049540" cy="1723549"/>
          </a:xfrm>
          <a:prstGeom prst="rect">
            <a:avLst/>
          </a:prstGeom>
        </p:spPr>
        <p:txBody>
          <a:bodyPr wrap="square" lIns="0" tIns="0" rIns="0" bIns="0" rtlCol="0" anchor="t">
            <a:spAutoFit/>
          </a:bodyPr>
          <a:lstStyle/>
          <a:p>
            <a:pPr marL="342900" lvl="0" indent="-342900">
              <a:buFont typeface="Arial" panose="020B0604020202020204" pitchFamily="34" charset="0"/>
              <a:buChar char="•"/>
            </a:pPr>
            <a:r>
              <a:rPr lang="en-GB" sz="2800">
                <a:solidFill>
                  <a:schemeClr val="bg1"/>
                </a:solidFill>
                <a:latin typeface="Poppins" panose="00000500000000000000" pitchFamily="2" charset="0"/>
                <a:ea typeface="Lato Bold" panose="020B0604020202020204" charset="0"/>
                <a:cs typeface="Poppins" panose="00000500000000000000" pitchFamily="2" charset="0"/>
              </a:rPr>
              <a:t>Cuff electrodes</a:t>
            </a:r>
            <a:r>
              <a:rPr lang="en-GB" sz="2800">
                <a:solidFill>
                  <a:schemeClr val="bg1"/>
                </a:solidFill>
                <a:latin typeface="Poppins" panose="00000500000000000000" pitchFamily="2" charset="0"/>
                <a:cs typeface="Poppins" panose="00000500000000000000" pitchFamily="2" charset="0"/>
              </a:rPr>
              <a:t>.</a:t>
            </a:r>
          </a:p>
          <a:p>
            <a:pPr lvl="0"/>
            <a:endParaRPr lang="en-US" sz="2800">
              <a:solidFill>
                <a:schemeClr val="bg1"/>
              </a:solidFill>
              <a:latin typeface="Poppins" panose="00000500000000000000" pitchFamily="2" charset="0"/>
              <a:cs typeface="Poppins" panose="00000500000000000000" pitchFamily="2" charset="0"/>
            </a:endParaRPr>
          </a:p>
          <a:p>
            <a:pPr marL="342900" lvl="0" indent="-342900">
              <a:buFont typeface="Arial" panose="020B0604020202020204" pitchFamily="34" charset="0"/>
              <a:buChar char="•"/>
            </a:pPr>
            <a:r>
              <a:rPr lang="en-GB" sz="2800" b="1">
                <a:solidFill>
                  <a:schemeClr val="bg1"/>
                </a:solidFill>
                <a:latin typeface="Lato Bold" panose="020B0604020202020204" charset="0"/>
                <a:ea typeface="Lato Bold" panose="020B0604020202020204" charset="0"/>
                <a:cs typeface="Lato Bold" panose="020B0604020202020204" charset="0"/>
              </a:rPr>
              <a:t>Flat Interface Nerve Electrodes </a:t>
            </a:r>
            <a:r>
              <a:rPr lang="en-GB" sz="2800">
                <a:solidFill>
                  <a:schemeClr val="bg1"/>
                </a:solidFill>
                <a:latin typeface="Poppins" panose="00000500000000000000" pitchFamily="2" charset="0"/>
                <a:cs typeface="Poppins" panose="00000500000000000000" pitchFamily="2" charset="0"/>
              </a:rPr>
              <a:t>(FINEs).</a:t>
            </a:r>
          </a:p>
        </p:txBody>
      </p:sp>
      <p:sp>
        <p:nvSpPr>
          <p:cNvPr id="17" name="TextBox 18">
            <a:extLst>
              <a:ext uri="{FF2B5EF4-FFF2-40B4-BE49-F238E27FC236}">
                <a16:creationId xmlns:a16="http://schemas.microsoft.com/office/drawing/2014/main" id="{42ACFE5D-DFA9-DF95-4998-6EB7078C3306}"/>
              </a:ext>
            </a:extLst>
          </p:cNvPr>
          <p:cNvSpPr txBox="1"/>
          <p:nvPr/>
        </p:nvSpPr>
        <p:spPr>
          <a:xfrm>
            <a:off x="12341880" y="5534304"/>
            <a:ext cx="5395371" cy="3447098"/>
          </a:xfrm>
          <a:prstGeom prst="rect">
            <a:avLst/>
          </a:prstGeom>
          <a:noFill/>
        </p:spPr>
        <p:txBody>
          <a:bodyPr wrap="square" lIns="0" tIns="0" rIns="0" bIns="0" rtlCol="0" anchor="t">
            <a:spAutoFit/>
          </a:bodyPr>
          <a:lstStyle/>
          <a:p>
            <a:pPr marL="342900" lvl="0" indent="-342900">
              <a:buFont typeface="Arial" panose="020B0604020202020204" pitchFamily="34" charset="0"/>
              <a:buChar char="•"/>
            </a:pPr>
            <a:r>
              <a:rPr lang="en-GB" sz="2800" b="1">
                <a:solidFill>
                  <a:schemeClr val="bg1"/>
                </a:solidFill>
                <a:latin typeface="Lato Bold" panose="020B0604020202020204" charset="0"/>
                <a:ea typeface="Lato Bold" panose="020B0604020202020204" charset="0"/>
                <a:cs typeface="Lato Bold" panose="020B0604020202020204" charset="0"/>
              </a:rPr>
              <a:t>Longitudinal </a:t>
            </a:r>
            <a:r>
              <a:rPr lang="en-GB" sz="2800" b="1" err="1">
                <a:solidFill>
                  <a:schemeClr val="bg1"/>
                </a:solidFill>
                <a:latin typeface="Lato Bold" panose="020B0604020202020204" charset="0"/>
                <a:ea typeface="Lato Bold" panose="020B0604020202020204" charset="0"/>
                <a:cs typeface="Lato Bold" panose="020B0604020202020204" charset="0"/>
              </a:rPr>
              <a:t>Intrafascicular</a:t>
            </a:r>
            <a:r>
              <a:rPr lang="en-GB" sz="2800" b="1">
                <a:solidFill>
                  <a:schemeClr val="bg1"/>
                </a:solidFill>
                <a:latin typeface="Lato Bold" panose="020B0604020202020204" charset="0"/>
                <a:ea typeface="Lato Bold" panose="020B0604020202020204" charset="0"/>
                <a:cs typeface="Lato Bold" panose="020B0604020202020204" charset="0"/>
              </a:rPr>
              <a:t> Electrodes </a:t>
            </a:r>
            <a:r>
              <a:rPr lang="en-GB" sz="2800">
                <a:solidFill>
                  <a:schemeClr val="bg1"/>
                </a:solidFill>
                <a:latin typeface="Poppins" panose="00000500000000000000" pitchFamily="2" charset="0"/>
                <a:cs typeface="Poppins" panose="00000500000000000000" pitchFamily="2" charset="0"/>
              </a:rPr>
              <a:t>(</a:t>
            </a:r>
            <a:r>
              <a:rPr lang="en-GB" sz="2800" i="1">
                <a:solidFill>
                  <a:schemeClr val="bg1"/>
                </a:solidFill>
                <a:latin typeface="Poppins" panose="00000500000000000000" pitchFamily="2" charset="0"/>
                <a:cs typeface="Poppins" panose="00000500000000000000" pitchFamily="2" charset="0"/>
              </a:rPr>
              <a:t>wire LIFEs</a:t>
            </a:r>
            <a:r>
              <a:rPr lang="en-GB" sz="2800">
                <a:solidFill>
                  <a:schemeClr val="bg1"/>
                </a:solidFill>
                <a:latin typeface="Poppins" panose="00000500000000000000" pitchFamily="2" charset="0"/>
                <a:cs typeface="Poppins" panose="00000500000000000000" pitchFamily="2" charset="0"/>
              </a:rPr>
              <a:t>, </a:t>
            </a:r>
            <a:r>
              <a:rPr lang="en-GB" sz="2800" i="1" err="1">
                <a:solidFill>
                  <a:schemeClr val="bg1"/>
                </a:solidFill>
                <a:latin typeface="Poppins" panose="00000500000000000000" pitchFamily="2" charset="0"/>
                <a:cs typeface="Poppins" panose="00000500000000000000" pitchFamily="2" charset="0"/>
              </a:rPr>
              <a:t>tf</a:t>
            </a:r>
            <a:r>
              <a:rPr lang="en-GB" sz="2800" i="1">
                <a:solidFill>
                  <a:schemeClr val="bg1"/>
                </a:solidFill>
                <a:latin typeface="Poppins" panose="00000500000000000000" pitchFamily="2" charset="0"/>
                <a:cs typeface="Poppins" panose="00000500000000000000" pitchFamily="2" charset="0"/>
              </a:rPr>
              <a:t>-LIFEs</a:t>
            </a:r>
            <a:r>
              <a:rPr lang="en-GB" sz="2800">
                <a:solidFill>
                  <a:schemeClr val="bg1"/>
                </a:solidFill>
                <a:latin typeface="Poppins" panose="00000500000000000000" pitchFamily="2" charset="0"/>
                <a:cs typeface="Poppins" panose="00000500000000000000" pitchFamily="2" charset="0"/>
              </a:rPr>
              <a:t>).</a:t>
            </a:r>
          </a:p>
          <a:p>
            <a:pPr lvl="0"/>
            <a:endParaRPr lang="en-US" sz="2800">
              <a:solidFill>
                <a:schemeClr val="bg1"/>
              </a:solidFill>
              <a:latin typeface="Poppins" panose="00000500000000000000" pitchFamily="2" charset="0"/>
              <a:cs typeface="Poppins" panose="00000500000000000000" pitchFamily="2" charset="0"/>
            </a:endParaRPr>
          </a:p>
          <a:p>
            <a:pPr marL="342900" lvl="0" indent="-342900">
              <a:buFont typeface="Arial" panose="020B0604020202020204" pitchFamily="34" charset="0"/>
              <a:buChar char="•"/>
            </a:pPr>
            <a:r>
              <a:rPr lang="en-GB" sz="2800" b="1">
                <a:solidFill>
                  <a:schemeClr val="bg1"/>
                </a:solidFill>
                <a:latin typeface="Lato Bold" panose="020B0604020202020204" charset="0"/>
                <a:ea typeface="Lato Bold" panose="020B0604020202020204" charset="0"/>
                <a:cs typeface="Lato Bold" panose="020B0604020202020204" charset="0"/>
              </a:rPr>
              <a:t>Transverse </a:t>
            </a:r>
            <a:r>
              <a:rPr lang="en-GB" sz="2800" b="1" err="1">
                <a:solidFill>
                  <a:schemeClr val="bg1"/>
                </a:solidFill>
                <a:latin typeface="Lato Bold" panose="020B0604020202020204" charset="0"/>
                <a:ea typeface="Lato Bold" panose="020B0604020202020204" charset="0"/>
                <a:cs typeface="Lato Bold" panose="020B0604020202020204" charset="0"/>
              </a:rPr>
              <a:t>Intrafascicular</a:t>
            </a:r>
            <a:r>
              <a:rPr lang="en-GB" sz="2800" b="1">
                <a:solidFill>
                  <a:schemeClr val="bg1"/>
                </a:solidFill>
                <a:latin typeface="Lato Bold" panose="020B0604020202020204" charset="0"/>
                <a:ea typeface="Lato Bold" panose="020B0604020202020204" charset="0"/>
                <a:cs typeface="Lato Bold" panose="020B0604020202020204" charset="0"/>
              </a:rPr>
              <a:t> Multichannel Electrodes </a:t>
            </a:r>
            <a:r>
              <a:rPr lang="en-GB" sz="2800">
                <a:solidFill>
                  <a:schemeClr val="bg1"/>
                </a:solidFill>
                <a:latin typeface="Poppins" panose="00000500000000000000" pitchFamily="2" charset="0"/>
                <a:cs typeface="Poppins" panose="00000500000000000000" pitchFamily="2" charset="0"/>
              </a:rPr>
              <a:t>(TIMEs).</a:t>
            </a:r>
            <a:endParaRPr lang="en-US" sz="2800">
              <a:solidFill>
                <a:schemeClr val="bg1"/>
              </a:solidFill>
              <a:latin typeface="Poppins" panose="00000500000000000000" pitchFamily="2" charset="0"/>
              <a:cs typeface="Poppins" panose="00000500000000000000" pitchFamily="2" charset="0"/>
            </a:endParaRPr>
          </a:p>
          <a:p>
            <a:pPr marL="342900" lvl="0" indent="-342900">
              <a:buFont typeface="Arial" panose="020B0604020202020204" pitchFamily="34" charset="0"/>
              <a:buChar char="•"/>
            </a:pPr>
            <a:endParaRPr lang="en-US" sz="2800">
              <a:solidFill>
                <a:schemeClr val="bg1"/>
              </a:solidFill>
              <a:latin typeface="Poppins" panose="00000500000000000000" pitchFamily="2" charset="0"/>
              <a:cs typeface="Poppins" panose="00000500000000000000" pitchFamily="2" charset="0"/>
            </a:endParaRPr>
          </a:p>
        </p:txBody>
      </p:sp>
      <p:sp>
        <p:nvSpPr>
          <p:cNvPr id="19" name="TextBox 17">
            <a:extLst>
              <a:ext uri="{FF2B5EF4-FFF2-40B4-BE49-F238E27FC236}">
                <a16:creationId xmlns:a16="http://schemas.microsoft.com/office/drawing/2014/main" id="{98E6CFC8-0C2E-8AF3-AF65-6E90B900F0B6}"/>
              </a:ext>
            </a:extLst>
          </p:cNvPr>
          <p:cNvSpPr txBox="1"/>
          <p:nvPr/>
        </p:nvSpPr>
        <p:spPr>
          <a:xfrm>
            <a:off x="8126660" y="2363654"/>
            <a:ext cx="4251920" cy="2319225"/>
          </a:xfrm>
          <a:prstGeom prst="rect">
            <a:avLst/>
          </a:prstGeom>
        </p:spPr>
        <p:txBody>
          <a:bodyPr lIns="0" tIns="0" rIns="0" bIns="0" rtlCol="0" anchor="t">
            <a:spAutoFit/>
          </a:bodyPr>
          <a:lstStyle/>
          <a:p>
            <a:pPr algn="ctr">
              <a:lnSpc>
                <a:spcPts val="6113"/>
              </a:lnSpc>
            </a:pPr>
            <a:r>
              <a:rPr lang="en-US" sz="4366" b="1">
                <a:solidFill>
                  <a:srgbClr val="004AAD"/>
                </a:solidFill>
                <a:latin typeface="League Spartan"/>
                <a:ea typeface="League Spartan"/>
                <a:cs typeface="League Spartan"/>
                <a:sym typeface="League Spartan"/>
              </a:rPr>
              <a:t>AROUND</a:t>
            </a:r>
            <a:r>
              <a:rPr lang="en-GB" sz="4400" b="1">
                <a:solidFill>
                  <a:srgbClr val="004AAD"/>
                </a:solidFill>
                <a:latin typeface="League Spartan"/>
                <a:ea typeface="League Spartan"/>
                <a:cs typeface="League Spartan"/>
                <a:sym typeface="League Spartan"/>
              </a:rPr>
              <a:t> </a:t>
            </a:r>
          </a:p>
          <a:p>
            <a:pPr algn="ctr">
              <a:lnSpc>
                <a:spcPts val="6113"/>
              </a:lnSpc>
            </a:pPr>
            <a:r>
              <a:rPr lang="en-GB" sz="4400" b="1">
                <a:solidFill>
                  <a:srgbClr val="004AAD"/>
                </a:solidFill>
                <a:latin typeface="League Spartan"/>
                <a:ea typeface="League Spartan"/>
                <a:cs typeface="League Spartan"/>
                <a:sym typeface="League Spartan"/>
              </a:rPr>
              <a:t>NERVE</a:t>
            </a:r>
            <a:endParaRPr lang="en-US" sz="4400">
              <a:solidFill>
                <a:srgbClr val="004AAD"/>
              </a:solidFill>
            </a:endParaRPr>
          </a:p>
          <a:p>
            <a:pPr algn="ctr">
              <a:lnSpc>
                <a:spcPts val="6113"/>
              </a:lnSpc>
            </a:pPr>
            <a:endParaRPr lang="en-US" sz="4366">
              <a:solidFill>
                <a:srgbClr val="FFFFFF"/>
              </a:solidFill>
              <a:latin typeface="League Spartan"/>
              <a:ea typeface="League Spartan"/>
              <a:cs typeface="League Spartan"/>
              <a:sym typeface="League Spartan"/>
            </a:endParaRPr>
          </a:p>
        </p:txBody>
      </p:sp>
      <p:sp>
        <p:nvSpPr>
          <p:cNvPr id="20" name="TextBox 17">
            <a:extLst>
              <a:ext uri="{FF2B5EF4-FFF2-40B4-BE49-F238E27FC236}">
                <a16:creationId xmlns:a16="http://schemas.microsoft.com/office/drawing/2014/main" id="{B973B739-6137-EC9E-8A54-37435599184D}"/>
              </a:ext>
            </a:extLst>
          </p:cNvPr>
          <p:cNvSpPr txBox="1"/>
          <p:nvPr/>
        </p:nvSpPr>
        <p:spPr>
          <a:xfrm>
            <a:off x="8149530" y="6438900"/>
            <a:ext cx="4251920" cy="2319225"/>
          </a:xfrm>
          <a:prstGeom prst="rect">
            <a:avLst/>
          </a:prstGeom>
        </p:spPr>
        <p:txBody>
          <a:bodyPr lIns="0" tIns="0" rIns="0" bIns="0" rtlCol="0" anchor="t">
            <a:spAutoFit/>
          </a:bodyPr>
          <a:lstStyle/>
          <a:p>
            <a:pPr algn="ctr">
              <a:lnSpc>
                <a:spcPts val="6113"/>
              </a:lnSpc>
            </a:pPr>
            <a:r>
              <a:rPr lang="en-US" sz="4366" b="1">
                <a:solidFill>
                  <a:srgbClr val="004AAD"/>
                </a:solidFill>
                <a:latin typeface="League Spartan"/>
                <a:ea typeface="League Spartan"/>
                <a:cs typeface="League Spartan"/>
                <a:sym typeface="League Spartan"/>
              </a:rPr>
              <a:t>THROUGH</a:t>
            </a:r>
            <a:r>
              <a:rPr lang="en-GB" sz="4400" b="1">
                <a:solidFill>
                  <a:srgbClr val="004AAD"/>
                </a:solidFill>
                <a:latin typeface="League Spartan"/>
                <a:ea typeface="League Spartan"/>
                <a:cs typeface="League Spartan"/>
                <a:sym typeface="League Spartan"/>
              </a:rPr>
              <a:t> </a:t>
            </a:r>
          </a:p>
          <a:p>
            <a:pPr algn="ctr">
              <a:lnSpc>
                <a:spcPts val="6113"/>
              </a:lnSpc>
            </a:pPr>
            <a:r>
              <a:rPr lang="en-GB" sz="4400" b="1">
                <a:solidFill>
                  <a:srgbClr val="004AAD"/>
                </a:solidFill>
                <a:latin typeface="League Spartan"/>
                <a:ea typeface="League Spartan"/>
                <a:cs typeface="League Spartan"/>
                <a:sym typeface="League Spartan"/>
              </a:rPr>
              <a:t>NERVE</a:t>
            </a:r>
            <a:endParaRPr lang="en-US" sz="4400">
              <a:solidFill>
                <a:srgbClr val="004AAD"/>
              </a:solidFill>
            </a:endParaRPr>
          </a:p>
          <a:p>
            <a:pPr algn="ctr">
              <a:lnSpc>
                <a:spcPts val="6113"/>
              </a:lnSpc>
            </a:pPr>
            <a:endParaRPr lang="en-US" sz="4366">
              <a:solidFill>
                <a:srgbClr val="FFFFFF"/>
              </a:solidFill>
              <a:latin typeface="League Spartan"/>
              <a:ea typeface="League Spartan"/>
              <a:cs typeface="League Spartan"/>
              <a:sym typeface="League Spartan"/>
            </a:endParaRPr>
          </a:p>
        </p:txBody>
      </p:sp>
      <p:pic>
        <p:nvPicPr>
          <p:cNvPr id="22" name="Picture 21">
            <a:extLst>
              <a:ext uri="{FF2B5EF4-FFF2-40B4-BE49-F238E27FC236}">
                <a16:creationId xmlns:a16="http://schemas.microsoft.com/office/drawing/2014/main" id="{608A724A-B204-B5BA-270B-C969945AE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76" y="1875712"/>
            <a:ext cx="3448531" cy="2514951"/>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1011F608-920E-ED7D-E428-EF04077AB3EA}"/>
              </a:ext>
            </a:extLst>
          </p:cNvPr>
          <p:cNvPicPr>
            <a:picLocks noChangeAspect="1"/>
          </p:cNvPicPr>
          <p:nvPr/>
        </p:nvPicPr>
        <p:blipFill>
          <a:blip r:embed="rId4">
            <a:extLst>
              <a:ext uri="{28A0092B-C50C-407E-A947-70E740481C1C}">
                <a14:useLocalDpi xmlns:a14="http://schemas.microsoft.com/office/drawing/2010/main" val="0"/>
              </a:ext>
            </a:extLst>
          </a:blip>
          <a:srcRect t="2051" r="1677"/>
          <a:stretch/>
        </p:blipFill>
        <p:spPr>
          <a:xfrm>
            <a:off x="4575077" y="1896844"/>
            <a:ext cx="3428179" cy="2472689"/>
          </a:xfrm>
          <a:prstGeom prst="rect">
            <a:avLst/>
          </a:prstGeom>
          <a:effectLst>
            <a:outerShdw blurRad="50800" dist="38100" dir="2700000" algn="tl" rotWithShape="0">
              <a:prstClr val="black">
                <a:alpha val="40000"/>
              </a:prstClr>
            </a:outerShdw>
          </a:effectLst>
        </p:spPr>
      </p:pic>
      <p:pic>
        <p:nvPicPr>
          <p:cNvPr id="26" name="Picture 25" descr="A close-up of a measuring device&#10;&#10;Description automatically generated">
            <a:extLst>
              <a:ext uri="{FF2B5EF4-FFF2-40B4-BE49-F238E27FC236}">
                <a16:creationId xmlns:a16="http://schemas.microsoft.com/office/drawing/2014/main" id="{57135253-3173-D30B-2067-19B58D0E6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2365" y="5966768"/>
            <a:ext cx="3429479" cy="2514951"/>
          </a:xfrm>
          <a:prstGeom prst="rect">
            <a:avLst/>
          </a:prstGeom>
          <a:effectLst>
            <a:outerShdw blurRad="50800" dist="38100" dir="2700000" algn="tl" rotWithShape="0">
              <a:prstClr val="black">
                <a:alpha val="40000"/>
              </a:prstClr>
            </a:outerShdw>
          </a:effectLst>
        </p:spPr>
      </p:pic>
      <p:pic>
        <p:nvPicPr>
          <p:cNvPr id="28" name="Picture 27" descr="A diagram of a cylinder&#10;&#10;Description automatically generated">
            <a:extLst>
              <a:ext uri="{FF2B5EF4-FFF2-40B4-BE49-F238E27FC236}">
                <a16:creationId xmlns:a16="http://schemas.microsoft.com/office/drawing/2014/main" id="{8B9F01DF-316D-9C2A-00DA-86D146DEB1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2749" y="5966768"/>
            <a:ext cx="3458058" cy="24863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097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52312572-7A9D-D6F9-0643-F9FA4AD2EF3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40990B-3759-8286-78EA-1E15F8DFA151}"/>
              </a:ext>
            </a:extLst>
          </p:cNvPr>
          <p:cNvSpPr>
            <a:spLocks noGrp="1"/>
          </p:cNvSpPr>
          <p:nvPr>
            <p:ph sz="half" idx="1"/>
          </p:nvPr>
        </p:nvSpPr>
        <p:spPr>
          <a:xfrm>
            <a:off x="253539" y="2274592"/>
            <a:ext cx="5668290" cy="2236064"/>
          </a:xfrm>
        </p:spPr>
        <p:txBody>
          <a:bodyPr>
            <a:normAutofit/>
          </a:bodyPr>
          <a:lstStyle/>
          <a:p>
            <a:pPr>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FINEs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a:t>
            </a:r>
            <a:r>
              <a:rPr lang="en-GB" sz="1900">
                <a:solidFill>
                  <a:srgbClr val="004AAD"/>
                </a:solidFill>
                <a:latin typeface="League Spartan" panose="020B0604020202020204" charset="0"/>
                <a:cs typeface="Poppins" panose="00000500000000000000" pitchFamily="2" charset="0"/>
              </a:rPr>
              <a:t>Reshape the nerve </a:t>
            </a:r>
            <a:r>
              <a:rPr lang="en-GB" sz="1900">
                <a:latin typeface="Poppins" panose="00000500000000000000" pitchFamily="2" charset="0"/>
                <a:cs typeface="Poppins" panose="00000500000000000000" pitchFamily="2" charset="0"/>
              </a:rPr>
              <a:t>into a flat geometry to increase the interfacing area by moving the axons close to the surface</a:t>
            </a:r>
          </a:p>
          <a:p>
            <a:pPr marL="0" indent="0">
              <a:buNone/>
            </a:pPr>
            <a:endParaRPr lang="en-GB" sz="1900">
              <a:latin typeface="Poppins" panose="00000500000000000000" pitchFamily="2" charset="0"/>
              <a:cs typeface="Poppins" panose="00000500000000000000" pitchFamily="2" charset="0"/>
            </a:endParaRPr>
          </a:p>
          <a:p>
            <a:pPr>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TIMEs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a:t>
            </a:r>
            <a:r>
              <a:rPr lang="en-GB" sz="1900">
                <a:solidFill>
                  <a:srgbClr val="004AAD"/>
                </a:solidFill>
                <a:latin typeface="League Spartan" panose="020B0604020202020204" charset="0"/>
                <a:cs typeface="Poppins" panose="00000500000000000000" pitchFamily="2" charset="0"/>
              </a:rPr>
              <a:t>Penetrate transversally through the nerve </a:t>
            </a:r>
            <a:r>
              <a:rPr lang="en-GB" sz="1900">
                <a:latin typeface="Poppins" panose="00000500000000000000" pitchFamily="2" charset="0"/>
                <a:cs typeface="Poppins" panose="00000500000000000000" pitchFamily="2" charset="0"/>
              </a:rPr>
              <a:t>for selective access to deeper fascicles.</a:t>
            </a:r>
            <a:endParaRPr lang="en-GB" sz="2600">
              <a:latin typeface="Poppins" panose="00000500000000000000" pitchFamily="2" charset="0"/>
              <a:cs typeface="Poppins" panose="00000500000000000000" pitchFamily="2" charset="0"/>
            </a:endParaRPr>
          </a:p>
          <a:p>
            <a:pPr marL="0" indent="0">
              <a:buNone/>
            </a:pPr>
            <a:endParaRPr lang="en-GB" sz="1900">
              <a:latin typeface="Poppins" panose="00000500000000000000" pitchFamily="2" charset="0"/>
              <a:cs typeface="Poppins" panose="00000500000000000000" pitchFamily="2" charset="0"/>
            </a:endParaRPr>
          </a:p>
          <a:p>
            <a:pPr marL="0" indent="0">
              <a:buNone/>
            </a:pPr>
            <a:endParaRPr lang="en-GB"/>
          </a:p>
        </p:txBody>
      </p:sp>
      <p:pic>
        <p:nvPicPr>
          <p:cNvPr id="24" name="Content Placeholder 4" descr="A collage of images of cells&#10;&#10;Description automatically generated">
            <a:extLst>
              <a:ext uri="{FF2B5EF4-FFF2-40B4-BE49-F238E27FC236}">
                <a16:creationId xmlns:a16="http://schemas.microsoft.com/office/drawing/2014/main" id="{004E36D3-9E81-2CD3-1DEB-352944F4B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70" y="4787907"/>
            <a:ext cx="11125200" cy="4997573"/>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FB7BB49-3167-4785-F849-B56C49691C01}"/>
              </a:ext>
            </a:extLst>
          </p:cNvPr>
          <p:cNvSpPr txBox="1"/>
          <p:nvPr/>
        </p:nvSpPr>
        <p:spPr>
          <a:xfrm>
            <a:off x="6261324" y="-2158305"/>
            <a:ext cx="5073652" cy="2108269"/>
          </a:xfrm>
          <a:prstGeom prst="rect">
            <a:avLst/>
          </a:prstGeom>
          <a:noFill/>
        </p:spPr>
        <p:txBody>
          <a:bodyPr wrap="square" rtlCol="0">
            <a:spAutoFit/>
          </a:bodyPr>
          <a:lstStyle/>
          <a:p>
            <a:pPr marL="285750" indent="-285750">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FINEs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Non-invasive, </a:t>
            </a:r>
            <a:r>
              <a:rPr lang="en-GB" sz="1900">
                <a:solidFill>
                  <a:srgbClr val="004AAD"/>
                </a:solidFill>
                <a:latin typeface="League Spartan" panose="020B0604020202020204" charset="0"/>
                <a:cs typeface="Poppins" panose="00000500000000000000" pitchFamily="2" charset="0"/>
              </a:rPr>
              <a:t>interact with surface-level</a:t>
            </a:r>
            <a:r>
              <a:rPr lang="en-GB" sz="1900">
                <a:latin typeface="Poppins" panose="00000500000000000000" pitchFamily="2" charset="0"/>
                <a:cs typeface="Poppins" panose="00000500000000000000" pitchFamily="2" charset="0"/>
              </a:rPr>
              <a:t> fascicles by reshaping the nerve. The  metallic contact part with the nerve is called </a:t>
            </a:r>
            <a:r>
              <a:rPr lang="en-GB" sz="1900">
                <a:solidFill>
                  <a:srgbClr val="004AAD"/>
                </a:solidFill>
                <a:latin typeface="League Spartan" panose="020B0604020202020204" charset="0"/>
                <a:cs typeface="Poppins" panose="00000500000000000000" pitchFamily="2" charset="0"/>
              </a:rPr>
              <a:t>active site</a:t>
            </a:r>
            <a:r>
              <a:rPr lang="en-GB" sz="1900">
                <a:latin typeface="Poppins" panose="00000500000000000000" pitchFamily="2" charset="0"/>
                <a:cs typeface="Poppins" panose="00000500000000000000" pitchFamily="2" charset="0"/>
              </a:rPr>
              <a:t>.</a:t>
            </a:r>
          </a:p>
          <a:p>
            <a:endParaRPr lang="en-GB" sz="190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GB" b="1">
                <a:latin typeface="Lato Bold" panose="020B0604020202020204" charset="0"/>
                <a:ea typeface="Lato Bold" panose="020B0604020202020204" charset="0"/>
                <a:cs typeface="Lato Bold" panose="020B0604020202020204" charset="0"/>
              </a:rPr>
              <a:t>TIMEs</a:t>
            </a:r>
            <a:r>
              <a:rPr lang="en-GB" b="1">
                <a:latin typeface="Poppins" panose="00000500000000000000" pitchFamily="2" charset="0"/>
                <a:cs typeface="Poppins" panose="00000500000000000000" pitchFamily="2" charset="0"/>
              </a:rPr>
              <a:t>:</a:t>
            </a:r>
            <a:r>
              <a:rPr lang="en-GB">
                <a:latin typeface="Poppins" panose="00000500000000000000" pitchFamily="2" charset="0"/>
                <a:cs typeface="Poppins" panose="00000500000000000000" pitchFamily="2" charset="0"/>
              </a:rPr>
              <a:t> Invasive, directly </a:t>
            </a:r>
            <a:r>
              <a:rPr lang="en-GB">
                <a:solidFill>
                  <a:srgbClr val="004AAD"/>
                </a:solidFill>
                <a:latin typeface="League Spartan" panose="020B0604020202020204" charset="0"/>
                <a:cs typeface="Poppins" panose="00000500000000000000" pitchFamily="2" charset="0"/>
              </a:rPr>
              <a:t>target deep fascicles</a:t>
            </a:r>
            <a:r>
              <a:rPr lang="en-GB">
                <a:latin typeface="Poppins" panose="00000500000000000000" pitchFamily="2" charset="0"/>
                <a:cs typeface="Poppins" panose="00000500000000000000" pitchFamily="2" charset="0"/>
              </a:rPr>
              <a:t> for high-resolution stimulation. </a:t>
            </a:r>
          </a:p>
        </p:txBody>
      </p:sp>
      <p:sp>
        <p:nvSpPr>
          <p:cNvPr id="8" name="TextBox 7">
            <a:extLst>
              <a:ext uri="{FF2B5EF4-FFF2-40B4-BE49-F238E27FC236}">
                <a16:creationId xmlns:a16="http://schemas.microsoft.com/office/drawing/2014/main" id="{41E71C72-8006-E44A-238F-BB20A489A759}"/>
              </a:ext>
            </a:extLst>
          </p:cNvPr>
          <p:cNvSpPr txBox="1"/>
          <p:nvPr/>
        </p:nvSpPr>
        <p:spPr>
          <a:xfrm>
            <a:off x="11785230" y="7538711"/>
            <a:ext cx="6057900" cy="224676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GB" sz="1400" b="1">
                <a:latin typeface="Lato Bold" panose="020B0604020202020204" charset="0"/>
                <a:ea typeface="Lato Bold" panose="020B0604020202020204" charset="0"/>
                <a:cs typeface="Lato Bold" panose="020B0604020202020204" charset="0"/>
              </a:rPr>
              <a:t>a</a:t>
            </a:r>
            <a:r>
              <a:rPr lang="en-GB" sz="1400">
                <a:latin typeface="Poppins" panose="00000500000000000000" pitchFamily="2" charset="0"/>
                <a:cs typeface="Poppins" panose="00000500000000000000" pitchFamily="2" charset="0"/>
              </a:rPr>
              <a:t> - A cuff electrode. </a:t>
            </a:r>
          </a:p>
          <a:p>
            <a:r>
              <a:rPr lang="en-GB" sz="1400" b="1">
                <a:latin typeface="Lato Bold" panose="020B0604020202020204" charset="0"/>
                <a:ea typeface="Lato Bold" panose="020B0604020202020204" charset="0"/>
                <a:cs typeface="Lato Bold" panose="020B0604020202020204" charset="0"/>
              </a:rPr>
              <a:t>b</a:t>
            </a:r>
            <a:r>
              <a:rPr lang="en-GB" sz="1400">
                <a:latin typeface="Poppins" panose="00000500000000000000" pitchFamily="2" charset="0"/>
                <a:cs typeface="Poppins" panose="00000500000000000000" pitchFamily="2" charset="0"/>
              </a:rPr>
              <a:t> - A C-FINE. </a:t>
            </a:r>
          </a:p>
          <a:p>
            <a:r>
              <a:rPr lang="en-GB" sz="1400" b="1">
                <a:latin typeface="Lato Bold" panose="020B0604020202020204" charset="0"/>
                <a:ea typeface="Lato Bold" panose="020B0604020202020204" charset="0"/>
                <a:cs typeface="Lato Bold" panose="020B0604020202020204" charset="0"/>
              </a:rPr>
              <a:t>c</a:t>
            </a:r>
            <a:r>
              <a:rPr lang="en-GB" sz="1400">
                <a:latin typeface="Poppins" panose="00000500000000000000" pitchFamily="2" charset="0"/>
                <a:cs typeface="Poppins" panose="00000500000000000000" pitchFamily="2" charset="0"/>
              </a:rPr>
              <a:t> - A </a:t>
            </a:r>
            <a:r>
              <a:rPr lang="en-GB" sz="1400" err="1">
                <a:latin typeface="Poppins" panose="00000500000000000000" pitchFamily="2" charset="0"/>
                <a:cs typeface="Poppins" panose="00000500000000000000" pitchFamily="2" charset="0"/>
              </a:rPr>
              <a:t>tf</a:t>
            </a:r>
            <a:r>
              <a:rPr lang="en-GB" sz="1400">
                <a:latin typeface="Poppins" panose="00000500000000000000" pitchFamily="2" charset="0"/>
                <a:cs typeface="Poppins" panose="00000500000000000000" pitchFamily="2" charset="0"/>
              </a:rPr>
              <a:t>-LIFE. </a:t>
            </a:r>
          </a:p>
          <a:p>
            <a:r>
              <a:rPr lang="en-GB" sz="1400" b="1">
                <a:latin typeface="Lato Bold" panose="020B0604020202020204" charset="0"/>
                <a:ea typeface="Lato Bold" panose="020B0604020202020204" charset="0"/>
                <a:cs typeface="Lato Bold" panose="020B0604020202020204" charset="0"/>
              </a:rPr>
              <a:t>d</a:t>
            </a:r>
            <a:r>
              <a:rPr lang="en-GB" sz="1400">
                <a:latin typeface="Poppins" panose="00000500000000000000" pitchFamily="2" charset="0"/>
                <a:cs typeface="Poppins" panose="00000500000000000000" pitchFamily="2" charset="0"/>
              </a:rPr>
              <a:t> - A wire LIFE. </a:t>
            </a:r>
          </a:p>
          <a:p>
            <a:r>
              <a:rPr lang="en-GB" sz="1400" b="1">
                <a:latin typeface="Lato Bold" panose="020B0604020202020204" charset="0"/>
                <a:ea typeface="Lato Bold" panose="020B0604020202020204" charset="0"/>
                <a:cs typeface="Lato Bold" panose="020B0604020202020204" charset="0"/>
              </a:rPr>
              <a:t>e</a:t>
            </a:r>
            <a:r>
              <a:rPr lang="en-GB" sz="1400">
                <a:latin typeface="Poppins" panose="00000500000000000000" pitchFamily="2" charset="0"/>
                <a:cs typeface="Poppins" panose="00000500000000000000" pitchFamily="2" charset="0"/>
              </a:rPr>
              <a:t> - Cuff electrode biocompatibility in cats. </a:t>
            </a:r>
          </a:p>
          <a:p>
            <a:r>
              <a:rPr lang="en-GB" sz="1400" b="1">
                <a:latin typeface="Lato Bold" panose="020B0604020202020204" charset="0"/>
                <a:ea typeface="Lato Bold" panose="020B0604020202020204" charset="0"/>
                <a:cs typeface="Lato Bold" panose="020B0604020202020204" charset="0"/>
              </a:rPr>
              <a:t>f</a:t>
            </a:r>
            <a:r>
              <a:rPr lang="en-GB" sz="1400">
                <a:latin typeface="Poppins" panose="00000500000000000000" pitchFamily="2" charset="0"/>
                <a:cs typeface="Poppins" panose="00000500000000000000" pitchFamily="2" charset="0"/>
              </a:rPr>
              <a:t> - C-FINE biocompatibility in cats </a:t>
            </a:r>
          </a:p>
          <a:p>
            <a:r>
              <a:rPr lang="en-GB" sz="1400" b="1">
                <a:latin typeface="Lato Bold" panose="020B0604020202020204" charset="0"/>
                <a:ea typeface="Lato Bold" panose="020B0604020202020204" charset="0"/>
                <a:cs typeface="Lato Bold" panose="020B0604020202020204" charset="0"/>
              </a:rPr>
              <a:t>g</a:t>
            </a:r>
            <a:r>
              <a:rPr lang="en-GB" sz="1400">
                <a:latin typeface="Poppins" panose="00000500000000000000" pitchFamily="2" charset="0"/>
                <a:cs typeface="Poppins" panose="00000500000000000000" pitchFamily="2" charset="0"/>
              </a:rPr>
              <a:t> - </a:t>
            </a:r>
            <a:r>
              <a:rPr lang="en-GB" sz="1400" err="1">
                <a:latin typeface="Poppins" panose="00000500000000000000" pitchFamily="2" charset="0"/>
                <a:cs typeface="Poppins" panose="00000500000000000000" pitchFamily="2" charset="0"/>
              </a:rPr>
              <a:t>tf</a:t>
            </a:r>
            <a:r>
              <a:rPr lang="en-GB" sz="1400">
                <a:latin typeface="Poppins" panose="00000500000000000000" pitchFamily="2" charset="0"/>
                <a:cs typeface="Poppins" panose="00000500000000000000" pitchFamily="2" charset="0"/>
              </a:rPr>
              <a:t>-LIFE biocompatibility in rats. The arrows point to the electrodes. Scale bar, 100 </a:t>
            </a:r>
            <a:r>
              <a:rPr lang="en-GB" sz="1400" err="1">
                <a:latin typeface="Poppins" panose="00000500000000000000" pitchFamily="2" charset="0"/>
                <a:cs typeface="Poppins" panose="00000500000000000000" pitchFamily="2" charset="0"/>
              </a:rPr>
              <a:t>μm</a:t>
            </a:r>
            <a:r>
              <a:rPr lang="en-GB" sz="1400">
                <a:latin typeface="Poppins" panose="00000500000000000000" pitchFamily="2" charset="0"/>
                <a:cs typeface="Poppins" panose="00000500000000000000" pitchFamily="2" charset="0"/>
              </a:rPr>
              <a:t>. </a:t>
            </a:r>
          </a:p>
          <a:p>
            <a:r>
              <a:rPr lang="en-GB" sz="1400">
                <a:latin typeface="Lato Bold" panose="020B0604020202020204" charset="0"/>
                <a:ea typeface="Lato Bold" panose="020B0604020202020204" charset="0"/>
                <a:cs typeface="Lato Bold" panose="020B0604020202020204" charset="0"/>
              </a:rPr>
              <a:t>h</a:t>
            </a:r>
            <a:r>
              <a:rPr lang="en-GB" sz="1400">
                <a:latin typeface="Poppins" panose="00000500000000000000" pitchFamily="2" charset="0"/>
                <a:cs typeface="Poppins" panose="00000500000000000000" pitchFamily="2" charset="0"/>
              </a:rPr>
              <a:t> - Wire LIFE biocompatibility in rats. The arrows point to the electrodes. Scale bar, 100 </a:t>
            </a:r>
            <a:r>
              <a:rPr lang="en-GB" sz="1400" err="1">
                <a:latin typeface="Poppins" panose="00000500000000000000" pitchFamily="2" charset="0"/>
                <a:cs typeface="Poppins" panose="00000500000000000000" pitchFamily="2" charset="0"/>
              </a:rPr>
              <a:t>μm</a:t>
            </a:r>
            <a:endParaRPr lang="en-GB" sz="1400">
              <a:latin typeface="Poppins" panose="00000500000000000000" pitchFamily="2" charset="0"/>
              <a:cs typeface="Poppins" panose="00000500000000000000" pitchFamily="2" charset="0"/>
            </a:endParaRPr>
          </a:p>
        </p:txBody>
      </p:sp>
      <p:sp>
        <p:nvSpPr>
          <p:cNvPr id="7" name="Title 1">
            <a:extLst>
              <a:ext uri="{FF2B5EF4-FFF2-40B4-BE49-F238E27FC236}">
                <a16:creationId xmlns:a16="http://schemas.microsoft.com/office/drawing/2014/main" id="{5FB5F328-CC3A-9228-BEC4-C22ED8FDC227}"/>
              </a:ext>
            </a:extLst>
          </p:cNvPr>
          <p:cNvSpPr txBox="1">
            <a:spLocks/>
          </p:cNvSpPr>
          <p:nvPr/>
        </p:nvSpPr>
        <p:spPr>
          <a:xfrm>
            <a:off x="-1" y="-1"/>
            <a:ext cx="18288001" cy="183658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3600">
                <a:solidFill>
                  <a:srgbClr val="004AAD"/>
                </a:solidFill>
                <a:latin typeface="League Spartan" panose="020B0604020202020204" charset="0"/>
                <a:ea typeface="Lato Bold" panose="020B0604020202020204" charset="0"/>
                <a:cs typeface="Lato Bold" panose="020B0604020202020204" charset="0"/>
              </a:rPr>
              <a:t>HOW ELECRODES</a:t>
            </a:r>
          </a:p>
          <a:p>
            <a:r>
              <a:rPr lang="it-IT">
                <a:latin typeface="Lato Bold" panose="020B0604020202020204" charset="0"/>
                <a:ea typeface="Lato Bold" panose="020B0604020202020204" charset="0"/>
                <a:cs typeface="Lato Bold" panose="020B0604020202020204" charset="0"/>
              </a:rPr>
              <a:t>ARE MADE ?</a:t>
            </a:r>
          </a:p>
        </p:txBody>
      </p:sp>
      <p:sp>
        <p:nvSpPr>
          <p:cNvPr id="10" name="TextBox 9">
            <a:extLst>
              <a:ext uri="{FF2B5EF4-FFF2-40B4-BE49-F238E27FC236}">
                <a16:creationId xmlns:a16="http://schemas.microsoft.com/office/drawing/2014/main" id="{6973E782-CF1D-1400-7209-FBCF44E46C92}"/>
              </a:ext>
            </a:extLst>
          </p:cNvPr>
          <p:cNvSpPr txBox="1"/>
          <p:nvPr/>
        </p:nvSpPr>
        <p:spPr>
          <a:xfrm>
            <a:off x="253539" y="1886617"/>
            <a:ext cx="6057900" cy="400110"/>
          </a:xfrm>
          <a:prstGeom prst="rect">
            <a:avLst/>
          </a:prstGeom>
          <a:noFill/>
        </p:spPr>
        <p:txBody>
          <a:bodyPr wrap="square">
            <a:spAutoFit/>
          </a:bodyPr>
          <a:lstStyle/>
          <a:p>
            <a:pPr marL="0" indent="0">
              <a:buNone/>
            </a:pPr>
            <a:r>
              <a:rPr lang="en-GB" sz="2000" b="1">
                <a:solidFill>
                  <a:srgbClr val="004AAD"/>
                </a:solidFill>
                <a:latin typeface="League Spartan" panose="020B0604020202020204" charset="0"/>
              </a:rPr>
              <a:t>GEOMETRY AND DESIGN</a:t>
            </a:r>
          </a:p>
        </p:txBody>
      </p:sp>
      <p:sp>
        <p:nvSpPr>
          <p:cNvPr id="13" name="TextBox 12">
            <a:extLst>
              <a:ext uri="{FF2B5EF4-FFF2-40B4-BE49-F238E27FC236}">
                <a16:creationId xmlns:a16="http://schemas.microsoft.com/office/drawing/2014/main" id="{11122CC2-F9EE-3898-5E4C-FB4867A5F7E0}"/>
              </a:ext>
            </a:extLst>
          </p:cNvPr>
          <p:cNvSpPr txBox="1"/>
          <p:nvPr/>
        </p:nvSpPr>
        <p:spPr>
          <a:xfrm>
            <a:off x="6261324" y="-2554713"/>
            <a:ext cx="5308746" cy="400110"/>
          </a:xfrm>
          <a:prstGeom prst="rect">
            <a:avLst/>
          </a:prstGeom>
          <a:noFill/>
        </p:spPr>
        <p:txBody>
          <a:bodyPr wrap="square">
            <a:spAutoFit/>
          </a:bodyPr>
          <a:lstStyle/>
          <a:p>
            <a:r>
              <a:rPr lang="en-GB" sz="2000" b="1">
                <a:solidFill>
                  <a:srgbClr val="004AAD"/>
                </a:solidFill>
                <a:latin typeface="League Spartan" panose="020B0604020202020204" charset="0"/>
              </a:rPr>
              <a:t>INTERACTION WITH NERVE TISSUE</a:t>
            </a:r>
          </a:p>
        </p:txBody>
      </p:sp>
    </p:spTree>
    <p:extLst>
      <p:ext uri="{BB962C8B-B14F-4D97-AF65-F5344CB8AC3E}">
        <p14:creationId xmlns:p14="http://schemas.microsoft.com/office/powerpoint/2010/main" val="614191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50C072D-6710-2B9E-718F-53ECD18044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C3159-98A3-4792-00F7-17B911875BEF}"/>
              </a:ext>
            </a:extLst>
          </p:cNvPr>
          <p:cNvSpPr>
            <a:spLocks noGrp="1"/>
          </p:cNvSpPr>
          <p:nvPr>
            <p:ph sz="half" idx="1"/>
          </p:nvPr>
        </p:nvSpPr>
        <p:spPr>
          <a:xfrm>
            <a:off x="253539" y="2274592"/>
            <a:ext cx="5668290" cy="2236064"/>
          </a:xfrm>
        </p:spPr>
        <p:txBody>
          <a:bodyPr>
            <a:normAutofit/>
          </a:bodyPr>
          <a:lstStyle/>
          <a:p>
            <a:pPr>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FINEs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a:t>
            </a:r>
            <a:r>
              <a:rPr lang="en-GB" sz="1900">
                <a:solidFill>
                  <a:srgbClr val="004AAD"/>
                </a:solidFill>
                <a:latin typeface="League Spartan" panose="020B0604020202020204" charset="0"/>
                <a:cs typeface="Poppins" panose="00000500000000000000" pitchFamily="2" charset="0"/>
              </a:rPr>
              <a:t>Reshape the nerve </a:t>
            </a:r>
            <a:r>
              <a:rPr lang="en-GB" sz="1900">
                <a:latin typeface="Poppins" panose="00000500000000000000" pitchFamily="2" charset="0"/>
                <a:cs typeface="Poppins" panose="00000500000000000000" pitchFamily="2" charset="0"/>
              </a:rPr>
              <a:t>into a flat geometry to increase the interfacing area by moving the axons close to the surface</a:t>
            </a:r>
          </a:p>
          <a:p>
            <a:pPr marL="0" indent="0">
              <a:buNone/>
            </a:pPr>
            <a:endParaRPr lang="en-GB" sz="1900">
              <a:latin typeface="Poppins" panose="00000500000000000000" pitchFamily="2" charset="0"/>
              <a:cs typeface="Poppins" panose="00000500000000000000" pitchFamily="2" charset="0"/>
            </a:endParaRPr>
          </a:p>
          <a:p>
            <a:pPr>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TIMEs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a:t>
            </a:r>
            <a:r>
              <a:rPr lang="en-GB" sz="1900">
                <a:solidFill>
                  <a:srgbClr val="004AAD"/>
                </a:solidFill>
                <a:latin typeface="League Spartan" panose="020B0604020202020204" charset="0"/>
                <a:cs typeface="Poppins" panose="00000500000000000000" pitchFamily="2" charset="0"/>
              </a:rPr>
              <a:t>Penetrate transversally through the nerve </a:t>
            </a:r>
            <a:r>
              <a:rPr lang="en-GB" sz="1900">
                <a:latin typeface="Poppins" panose="00000500000000000000" pitchFamily="2" charset="0"/>
                <a:cs typeface="Poppins" panose="00000500000000000000" pitchFamily="2" charset="0"/>
              </a:rPr>
              <a:t>for selective access to deeper fascicles.</a:t>
            </a:r>
            <a:endParaRPr lang="en-GB" sz="2600">
              <a:latin typeface="Poppins" panose="00000500000000000000" pitchFamily="2" charset="0"/>
              <a:cs typeface="Poppins" panose="00000500000000000000" pitchFamily="2" charset="0"/>
            </a:endParaRPr>
          </a:p>
          <a:p>
            <a:pPr marL="0" indent="0">
              <a:buNone/>
            </a:pPr>
            <a:endParaRPr lang="en-GB" sz="1900">
              <a:latin typeface="Poppins" panose="00000500000000000000" pitchFamily="2" charset="0"/>
              <a:cs typeface="Poppins" panose="00000500000000000000" pitchFamily="2" charset="0"/>
            </a:endParaRPr>
          </a:p>
          <a:p>
            <a:pPr marL="0" indent="0">
              <a:buNone/>
            </a:pPr>
            <a:endParaRPr lang="en-GB"/>
          </a:p>
        </p:txBody>
      </p:sp>
      <p:pic>
        <p:nvPicPr>
          <p:cNvPr id="24" name="Content Placeholder 4" descr="A collage of images of cells&#10;&#10;Description automatically generated">
            <a:extLst>
              <a:ext uri="{FF2B5EF4-FFF2-40B4-BE49-F238E27FC236}">
                <a16:creationId xmlns:a16="http://schemas.microsoft.com/office/drawing/2014/main" id="{D7377D04-9C4C-9C1D-E9FE-6EF91C4CF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70" y="4787907"/>
            <a:ext cx="11125200" cy="4997573"/>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46B9DF82-23F2-6539-7C62-1C2DFEE051DF}"/>
              </a:ext>
            </a:extLst>
          </p:cNvPr>
          <p:cNvSpPr txBox="1"/>
          <p:nvPr/>
        </p:nvSpPr>
        <p:spPr>
          <a:xfrm>
            <a:off x="11674472" y="-2709580"/>
            <a:ext cx="6057900" cy="2431435"/>
          </a:xfrm>
          <a:prstGeom prst="rect">
            <a:avLst/>
          </a:prstGeom>
          <a:noFill/>
        </p:spPr>
        <p:txBody>
          <a:bodyPr wrap="square" rtlCol="0">
            <a:spAutoFit/>
          </a:bodyPr>
          <a:lstStyle/>
          <a:p>
            <a:pPr marL="285750" indent="-285750">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FINEs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Made with </a:t>
            </a:r>
            <a:r>
              <a:rPr lang="en-GB" sz="1900" err="1">
                <a:solidFill>
                  <a:srgbClr val="004AAD"/>
                </a:solidFill>
                <a:latin typeface="League Spartan" panose="020B0604020202020204" charset="0"/>
                <a:cs typeface="Poppins" panose="00000500000000000000" pitchFamily="2" charset="0"/>
              </a:rPr>
              <a:t>molded</a:t>
            </a:r>
            <a:r>
              <a:rPr lang="en-GB" sz="1900">
                <a:solidFill>
                  <a:srgbClr val="004AAD"/>
                </a:solidFill>
                <a:latin typeface="League Spartan" panose="020B0604020202020204" charset="0"/>
                <a:cs typeface="Poppins" panose="00000500000000000000" pitchFamily="2" charset="0"/>
              </a:rPr>
              <a:t> silicone </a:t>
            </a:r>
            <a:r>
              <a:rPr lang="en-GB" sz="1900">
                <a:latin typeface="Poppins" panose="00000500000000000000" pitchFamily="2" charset="0"/>
                <a:cs typeface="Poppins" panose="00000500000000000000" pitchFamily="2" charset="0"/>
              </a:rPr>
              <a:t>elastomer and stimulating contacts in </a:t>
            </a:r>
            <a:r>
              <a:rPr lang="en-GB" sz="1900">
                <a:solidFill>
                  <a:srgbClr val="004AAD"/>
                </a:solidFill>
                <a:latin typeface="League Spartan" panose="020B0604020202020204" charset="0"/>
                <a:ea typeface="Lato Bold" panose="020B0604020202020204" charset="0"/>
                <a:cs typeface="Lato Bold" panose="020B0604020202020204" charset="0"/>
              </a:rPr>
              <a:t>platinum.</a:t>
            </a:r>
            <a:r>
              <a:rPr lang="en-GB" sz="1900">
                <a:latin typeface="Poppins" panose="00000500000000000000" pitchFamily="2" charset="0"/>
                <a:cs typeface="Poppins" panose="00000500000000000000" pitchFamily="2" charset="0"/>
              </a:rPr>
              <a:t> ensuring flexibility and surface interaction.</a:t>
            </a:r>
          </a:p>
          <a:p>
            <a:endParaRPr lang="en-GB" sz="190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TIMEs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Constructed from </a:t>
            </a:r>
            <a:r>
              <a:rPr lang="en-GB" sz="1900">
                <a:solidFill>
                  <a:srgbClr val="004AAD"/>
                </a:solidFill>
                <a:latin typeface="League Spartan" panose="020B0604020202020204" charset="0"/>
                <a:cs typeface="Poppins" panose="00000500000000000000" pitchFamily="2" charset="0"/>
              </a:rPr>
              <a:t>micromachined polyimide</a:t>
            </a:r>
            <a:r>
              <a:rPr lang="en-GB" sz="1900">
                <a:latin typeface="Poppins" panose="00000500000000000000" pitchFamily="2" charset="0"/>
                <a:cs typeface="Poppins" panose="00000500000000000000" pitchFamily="2" charset="0"/>
              </a:rPr>
              <a:t> with  </a:t>
            </a:r>
            <a:r>
              <a:rPr lang="en-GB" sz="1900">
                <a:solidFill>
                  <a:srgbClr val="004AAD"/>
                </a:solidFill>
                <a:latin typeface="League Spartan" panose="020B0604020202020204" charset="0"/>
                <a:cs typeface="Poppins" panose="00000500000000000000" pitchFamily="2" charset="0"/>
              </a:rPr>
              <a:t>Platinum coated  with iridium</a:t>
            </a:r>
            <a:r>
              <a:rPr lang="en-GB" sz="1900">
                <a:latin typeface="Poppins" panose="00000500000000000000" pitchFamily="2" charset="0"/>
                <a:cs typeface="Poppins" panose="00000500000000000000" pitchFamily="2" charset="0"/>
              </a:rPr>
              <a:t> electrodes; require a guiding needle for nerve penetration.</a:t>
            </a:r>
          </a:p>
        </p:txBody>
      </p:sp>
      <p:sp>
        <p:nvSpPr>
          <p:cNvPr id="6" name="TextBox 5">
            <a:extLst>
              <a:ext uri="{FF2B5EF4-FFF2-40B4-BE49-F238E27FC236}">
                <a16:creationId xmlns:a16="http://schemas.microsoft.com/office/drawing/2014/main" id="{6DAC01CF-17CD-AE4E-9492-66B1F2CD890C}"/>
              </a:ext>
            </a:extLst>
          </p:cNvPr>
          <p:cNvSpPr txBox="1"/>
          <p:nvPr/>
        </p:nvSpPr>
        <p:spPr>
          <a:xfrm>
            <a:off x="6261324" y="2274593"/>
            <a:ext cx="5073652" cy="2108269"/>
          </a:xfrm>
          <a:prstGeom prst="rect">
            <a:avLst/>
          </a:prstGeom>
          <a:noFill/>
        </p:spPr>
        <p:txBody>
          <a:bodyPr wrap="square" rtlCol="0">
            <a:spAutoFit/>
          </a:bodyPr>
          <a:lstStyle/>
          <a:p>
            <a:pPr marL="285750" indent="-285750">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FINEs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Non-invasive, </a:t>
            </a:r>
            <a:r>
              <a:rPr lang="en-GB" sz="1900">
                <a:solidFill>
                  <a:srgbClr val="004AAD"/>
                </a:solidFill>
                <a:latin typeface="League Spartan" panose="020B0604020202020204" charset="0"/>
                <a:cs typeface="Poppins" panose="00000500000000000000" pitchFamily="2" charset="0"/>
              </a:rPr>
              <a:t>interact with surface-level</a:t>
            </a:r>
            <a:r>
              <a:rPr lang="en-GB" sz="1900">
                <a:latin typeface="Poppins" panose="00000500000000000000" pitchFamily="2" charset="0"/>
                <a:cs typeface="Poppins" panose="00000500000000000000" pitchFamily="2" charset="0"/>
              </a:rPr>
              <a:t> fascicles by reshaping the nerve. The  metallic contact part with the nerve is called </a:t>
            </a:r>
            <a:r>
              <a:rPr lang="en-GB" sz="1900">
                <a:solidFill>
                  <a:srgbClr val="004AAD"/>
                </a:solidFill>
                <a:latin typeface="League Spartan" panose="020B0604020202020204" charset="0"/>
                <a:cs typeface="Poppins" panose="00000500000000000000" pitchFamily="2" charset="0"/>
              </a:rPr>
              <a:t>active site</a:t>
            </a:r>
            <a:r>
              <a:rPr lang="en-GB" sz="1900">
                <a:latin typeface="Poppins" panose="00000500000000000000" pitchFamily="2" charset="0"/>
                <a:cs typeface="Poppins" panose="00000500000000000000" pitchFamily="2" charset="0"/>
              </a:rPr>
              <a:t>.</a:t>
            </a:r>
          </a:p>
          <a:p>
            <a:endParaRPr lang="en-GB" sz="190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GB" b="1">
                <a:latin typeface="Lato Bold" panose="020B0604020202020204" charset="0"/>
                <a:ea typeface="Lato Bold" panose="020B0604020202020204" charset="0"/>
                <a:cs typeface="Lato Bold" panose="020B0604020202020204" charset="0"/>
              </a:rPr>
              <a:t>TIMEs</a:t>
            </a:r>
            <a:r>
              <a:rPr lang="en-GB" b="1">
                <a:latin typeface="Poppins" panose="00000500000000000000" pitchFamily="2" charset="0"/>
                <a:cs typeface="Poppins" panose="00000500000000000000" pitchFamily="2" charset="0"/>
              </a:rPr>
              <a:t>:</a:t>
            </a:r>
            <a:r>
              <a:rPr lang="en-GB">
                <a:latin typeface="Poppins" panose="00000500000000000000" pitchFamily="2" charset="0"/>
                <a:cs typeface="Poppins" panose="00000500000000000000" pitchFamily="2" charset="0"/>
              </a:rPr>
              <a:t> Invasive, directly </a:t>
            </a:r>
            <a:r>
              <a:rPr lang="en-GB">
                <a:solidFill>
                  <a:srgbClr val="004AAD"/>
                </a:solidFill>
                <a:latin typeface="League Spartan" panose="020B0604020202020204" charset="0"/>
                <a:cs typeface="Poppins" panose="00000500000000000000" pitchFamily="2" charset="0"/>
              </a:rPr>
              <a:t>target deep fascicles</a:t>
            </a:r>
            <a:r>
              <a:rPr lang="en-GB">
                <a:latin typeface="Poppins" panose="00000500000000000000" pitchFamily="2" charset="0"/>
                <a:cs typeface="Poppins" panose="00000500000000000000" pitchFamily="2" charset="0"/>
              </a:rPr>
              <a:t> for high-resolution stimulation. </a:t>
            </a:r>
          </a:p>
        </p:txBody>
      </p:sp>
      <p:sp>
        <p:nvSpPr>
          <p:cNvPr id="8" name="TextBox 7">
            <a:extLst>
              <a:ext uri="{FF2B5EF4-FFF2-40B4-BE49-F238E27FC236}">
                <a16:creationId xmlns:a16="http://schemas.microsoft.com/office/drawing/2014/main" id="{91CD7D4B-332F-6B4A-C4D4-61E367DDFEDE}"/>
              </a:ext>
            </a:extLst>
          </p:cNvPr>
          <p:cNvSpPr txBox="1"/>
          <p:nvPr/>
        </p:nvSpPr>
        <p:spPr>
          <a:xfrm>
            <a:off x="11785230" y="7538711"/>
            <a:ext cx="6057900" cy="224676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GB" sz="1400" b="1">
                <a:latin typeface="Lato Bold" panose="020B0604020202020204" charset="0"/>
                <a:ea typeface="Lato Bold" panose="020B0604020202020204" charset="0"/>
                <a:cs typeface="Lato Bold" panose="020B0604020202020204" charset="0"/>
              </a:rPr>
              <a:t>a</a:t>
            </a:r>
            <a:r>
              <a:rPr lang="en-GB" sz="1400">
                <a:latin typeface="Poppins" panose="00000500000000000000" pitchFamily="2" charset="0"/>
                <a:cs typeface="Poppins" panose="00000500000000000000" pitchFamily="2" charset="0"/>
              </a:rPr>
              <a:t> - A cuff electrode. </a:t>
            </a:r>
          </a:p>
          <a:p>
            <a:r>
              <a:rPr lang="en-GB" sz="1400" b="1">
                <a:latin typeface="Lato Bold" panose="020B0604020202020204" charset="0"/>
                <a:ea typeface="Lato Bold" panose="020B0604020202020204" charset="0"/>
                <a:cs typeface="Lato Bold" panose="020B0604020202020204" charset="0"/>
              </a:rPr>
              <a:t>b</a:t>
            </a:r>
            <a:r>
              <a:rPr lang="en-GB" sz="1400">
                <a:latin typeface="Poppins" panose="00000500000000000000" pitchFamily="2" charset="0"/>
                <a:cs typeface="Poppins" panose="00000500000000000000" pitchFamily="2" charset="0"/>
              </a:rPr>
              <a:t> - A C-FINE. </a:t>
            </a:r>
          </a:p>
          <a:p>
            <a:r>
              <a:rPr lang="en-GB" sz="1400" b="1">
                <a:latin typeface="Lato Bold" panose="020B0604020202020204" charset="0"/>
                <a:ea typeface="Lato Bold" panose="020B0604020202020204" charset="0"/>
                <a:cs typeface="Lato Bold" panose="020B0604020202020204" charset="0"/>
              </a:rPr>
              <a:t>c</a:t>
            </a:r>
            <a:r>
              <a:rPr lang="en-GB" sz="1400">
                <a:latin typeface="Poppins" panose="00000500000000000000" pitchFamily="2" charset="0"/>
                <a:cs typeface="Poppins" panose="00000500000000000000" pitchFamily="2" charset="0"/>
              </a:rPr>
              <a:t> - A </a:t>
            </a:r>
            <a:r>
              <a:rPr lang="en-GB" sz="1400" err="1">
                <a:latin typeface="Poppins" panose="00000500000000000000" pitchFamily="2" charset="0"/>
                <a:cs typeface="Poppins" panose="00000500000000000000" pitchFamily="2" charset="0"/>
              </a:rPr>
              <a:t>tf</a:t>
            </a:r>
            <a:r>
              <a:rPr lang="en-GB" sz="1400">
                <a:latin typeface="Poppins" panose="00000500000000000000" pitchFamily="2" charset="0"/>
                <a:cs typeface="Poppins" panose="00000500000000000000" pitchFamily="2" charset="0"/>
              </a:rPr>
              <a:t>-LIFE. </a:t>
            </a:r>
          </a:p>
          <a:p>
            <a:r>
              <a:rPr lang="en-GB" sz="1400" b="1">
                <a:latin typeface="Lato Bold" panose="020B0604020202020204" charset="0"/>
                <a:ea typeface="Lato Bold" panose="020B0604020202020204" charset="0"/>
                <a:cs typeface="Lato Bold" panose="020B0604020202020204" charset="0"/>
              </a:rPr>
              <a:t>d</a:t>
            </a:r>
            <a:r>
              <a:rPr lang="en-GB" sz="1400">
                <a:latin typeface="Poppins" panose="00000500000000000000" pitchFamily="2" charset="0"/>
                <a:cs typeface="Poppins" panose="00000500000000000000" pitchFamily="2" charset="0"/>
              </a:rPr>
              <a:t> - A wire LIFE. </a:t>
            </a:r>
          </a:p>
          <a:p>
            <a:r>
              <a:rPr lang="en-GB" sz="1400" b="1">
                <a:latin typeface="Lato Bold" panose="020B0604020202020204" charset="0"/>
                <a:ea typeface="Lato Bold" panose="020B0604020202020204" charset="0"/>
                <a:cs typeface="Lato Bold" panose="020B0604020202020204" charset="0"/>
              </a:rPr>
              <a:t>e</a:t>
            </a:r>
            <a:r>
              <a:rPr lang="en-GB" sz="1400">
                <a:latin typeface="Poppins" panose="00000500000000000000" pitchFamily="2" charset="0"/>
                <a:cs typeface="Poppins" panose="00000500000000000000" pitchFamily="2" charset="0"/>
              </a:rPr>
              <a:t> - Cuff electrode biocompatibility in cats. </a:t>
            </a:r>
          </a:p>
          <a:p>
            <a:r>
              <a:rPr lang="en-GB" sz="1400" b="1">
                <a:latin typeface="Lato Bold" panose="020B0604020202020204" charset="0"/>
                <a:ea typeface="Lato Bold" panose="020B0604020202020204" charset="0"/>
                <a:cs typeface="Lato Bold" panose="020B0604020202020204" charset="0"/>
              </a:rPr>
              <a:t>f</a:t>
            </a:r>
            <a:r>
              <a:rPr lang="en-GB" sz="1400">
                <a:latin typeface="Poppins" panose="00000500000000000000" pitchFamily="2" charset="0"/>
                <a:cs typeface="Poppins" panose="00000500000000000000" pitchFamily="2" charset="0"/>
              </a:rPr>
              <a:t> - C-FINE biocompatibility in cats </a:t>
            </a:r>
          </a:p>
          <a:p>
            <a:r>
              <a:rPr lang="en-GB" sz="1400" b="1">
                <a:latin typeface="Lato Bold" panose="020B0604020202020204" charset="0"/>
                <a:ea typeface="Lato Bold" panose="020B0604020202020204" charset="0"/>
                <a:cs typeface="Lato Bold" panose="020B0604020202020204" charset="0"/>
              </a:rPr>
              <a:t>g</a:t>
            </a:r>
            <a:r>
              <a:rPr lang="en-GB" sz="1400">
                <a:latin typeface="Poppins" panose="00000500000000000000" pitchFamily="2" charset="0"/>
                <a:cs typeface="Poppins" panose="00000500000000000000" pitchFamily="2" charset="0"/>
              </a:rPr>
              <a:t> - </a:t>
            </a:r>
            <a:r>
              <a:rPr lang="en-GB" sz="1400" err="1">
                <a:latin typeface="Poppins" panose="00000500000000000000" pitchFamily="2" charset="0"/>
                <a:cs typeface="Poppins" panose="00000500000000000000" pitchFamily="2" charset="0"/>
              </a:rPr>
              <a:t>tf</a:t>
            </a:r>
            <a:r>
              <a:rPr lang="en-GB" sz="1400">
                <a:latin typeface="Poppins" panose="00000500000000000000" pitchFamily="2" charset="0"/>
                <a:cs typeface="Poppins" panose="00000500000000000000" pitchFamily="2" charset="0"/>
              </a:rPr>
              <a:t>-LIFE biocompatibility in rats. The arrows point to the electrodes. Scale bar, 100 </a:t>
            </a:r>
            <a:r>
              <a:rPr lang="en-GB" sz="1400" err="1">
                <a:latin typeface="Poppins" panose="00000500000000000000" pitchFamily="2" charset="0"/>
                <a:cs typeface="Poppins" panose="00000500000000000000" pitchFamily="2" charset="0"/>
              </a:rPr>
              <a:t>μm</a:t>
            </a:r>
            <a:r>
              <a:rPr lang="en-GB" sz="1400">
                <a:latin typeface="Poppins" panose="00000500000000000000" pitchFamily="2" charset="0"/>
                <a:cs typeface="Poppins" panose="00000500000000000000" pitchFamily="2" charset="0"/>
              </a:rPr>
              <a:t>. </a:t>
            </a:r>
          </a:p>
          <a:p>
            <a:r>
              <a:rPr lang="en-GB" sz="1400">
                <a:latin typeface="Lato Bold" panose="020B0604020202020204" charset="0"/>
                <a:ea typeface="Lato Bold" panose="020B0604020202020204" charset="0"/>
                <a:cs typeface="Lato Bold" panose="020B0604020202020204" charset="0"/>
              </a:rPr>
              <a:t>h</a:t>
            </a:r>
            <a:r>
              <a:rPr lang="en-GB" sz="1400">
                <a:latin typeface="Poppins" panose="00000500000000000000" pitchFamily="2" charset="0"/>
                <a:cs typeface="Poppins" panose="00000500000000000000" pitchFamily="2" charset="0"/>
              </a:rPr>
              <a:t> - Wire LIFE biocompatibility in rats. The arrows point to the electrodes. Scale bar, 100 </a:t>
            </a:r>
            <a:r>
              <a:rPr lang="en-GB" sz="1400" err="1">
                <a:latin typeface="Poppins" panose="00000500000000000000" pitchFamily="2" charset="0"/>
                <a:cs typeface="Poppins" panose="00000500000000000000" pitchFamily="2" charset="0"/>
              </a:rPr>
              <a:t>μm</a:t>
            </a:r>
            <a:endParaRPr lang="en-GB" sz="1400">
              <a:latin typeface="Poppins" panose="00000500000000000000" pitchFamily="2" charset="0"/>
              <a:cs typeface="Poppins" panose="00000500000000000000" pitchFamily="2" charset="0"/>
            </a:endParaRPr>
          </a:p>
        </p:txBody>
      </p:sp>
      <p:sp>
        <p:nvSpPr>
          <p:cNvPr id="7" name="Title 1">
            <a:extLst>
              <a:ext uri="{FF2B5EF4-FFF2-40B4-BE49-F238E27FC236}">
                <a16:creationId xmlns:a16="http://schemas.microsoft.com/office/drawing/2014/main" id="{D5FA2BFB-2180-059C-2794-5A38254F1150}"/>
              </a:ext>
            </a:extLst>
          </p:cNvPr>
          <p:cNvSpPr txBox="1">
            <a:spLocks/>
          </p:cNvSpPr>
          <p:nvPr/>
        </p:nvSpPr>
        <p:spPr>
          <a:xfrm>
            <a:off x="-1" y="-1"/>
            <a:ext cx="18288001" cy="183658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3600">
                <a:solidFill>
                  <a:srgbClr val="004AAD"/>
                </a:solidFill>
                <a:latin typeface="League Spartan" panose="020B0604020202020204" charset="0"/>
                <a:ea typeface="Lato Bold" panose="020B0604020202020204" charset="0"/>
                <a:cs typeface="Lato Bold" panose="020B0604020202020204" charset="0"/>
              </a:rPr>
              <a:t>HOW ELECRODES</a:t>
            </a:r>
          </a:p>
          <a:p>
            <a:r>
              <a:rPr lang="it-IT">
                <a:latin typeface="Lato Bold" panose="020B0604020202020204" charset="0"/>
                <a:ea typeface="Lato Bold" panose="020B0604020202020204" charset="0"/>
                <a:cs typeface="Lato Bold" panose="020B0604020202020204" charset="0"/>
              </a:rPr>
              <a:t>ARE MADE ?</a:t>
            </a:r>
          </a:p>
        </p:txBody>
      </p:sp>
      <p:sp>
        <p:nvSpPr>
          <p:cNvPr id="10" name="TextBox 9">
            <a:extLst>
              <a:ext uri="{FF2B5EF4-FFF2-40B4-BE49-F238E27FC236}">
                <a16:creationId xmlns:a16="http://schemas.microsoft.com/office/drawing/2014/main" id="{F3BF0835-CC8A-41E9-1E3A-3DBA1C331CFD}"/>
              </a:ext>
            </a:extLst>
          </p:cNvPr>
          <p:cNvSpPr txBox="1"/>
          <p:nvPr/>
        </p:nvSpPr>
        <p:spPr>
          <a:xfrm>
            <a:off x="253539" y="1886617"/>
            <a:ext cx="6057900" cy="400110"/>
          </a:xfrm>
          <a:prstGeom prst="rect">
            <a:avLst/>
          </a:prstGeom>
          <a:noFill/>
        </p:spPr>
        <p:txBody>
          <a:bodyPr wrap="square">
            <a:spAutoFit/>
          </a:bodyPr>
          <a:lstStyle/>
          <a:p>
            <a:pPr marL="0" indent="0">
              <a:buNone/>
            </a:pPr>
            <a:r>
              <a:rPr lang="en-GB" sz="2000" b="1">
                <a:solidFill>
                  <a:srgbClr val="004AAD"/>
                </a:solidFill>
                <a:latin typeface="League Spartan" panose="020B0604020202020204" charset="0"/>
              </a:rPr>
              <a:t>GEOMETRY AND DESIGN</a:t>
            </a:r>
          </a:p>
        </p:txBody>
      </p:sp>
      <p:sp>
        <p:nvSpPr>
          <p:cNvPr id="13" name="TextBox 12">
            <a:extLst>
              <a:ext uri="{FF2B5EF4-FFF2-40B4-BE49-F238E27FC236}">
                <a16:creationId xmlns:a16="http://schemas.microsoft.com/office/drawing/2014/main" id="{0374C5B0-08D6-2640-5DD2-A77E5636EE27}"/>
              </a:ext>
            </a:extLst>
          </p:cNvPr>
          <p:cNvSpPr txBox="1"/>
          <p:nvPr/>
        </p:nvSpPr>
        <p:spPr>
          <a:xfrm>
            <a:off x="6261324" y="1878185"/>
            <a:ext cx="5308746" cy="400110"/>
          </a:xfrm>
          <a:prstGeom prst="rect">
            <a:avLst/>
          </a:prstGeom>
          <a:noFill/>
        </p:spPr>
        <p:txBody>
          <a:bodyPr wrap="square">
            <a:spAutoFit/>
          </a:bodyPr>
          <a:lstStyle/>
          <a:p>
            <a:r>
              <a:rPr lang="en-GB" sz="2000" b="1">
                <a:solidFill>
                  <a:srgbClr val="004AAD"/>
                </a:solidFill>
                <a:latin typeface="League Spartan" panose="020B0604020202020204" charset="0"/>
              </a:rPr>
              <a:t>INTERACTION WITH NERVE TISSUE</a:t>
            </a:r>
          </a:p>
        </p:txBody>
      </p:sp>
      <p:sp>
        <p:nvSpPr>
          <p:cNvPr id="17" name="TextBox 16">
            <a:extLst>
              <a:ext uri="{FF2B5EF4-FFF2-40B4-BE49-F238E27FC236}">
                <a16:creationId xmlns:a16="http://schemas.microsoft.com/office/drawing/2014/main" id="{6CBD636E-15FC-C2C5-D461-9ACF0D02D351}"/>
              </a:ext>
            </a:extLst>
          </p:cNvPr>
          <p:cNvSpPr txBox="1"/>
          <p:nvPr/>
        </p:nvSpPr>
        <p:spPr>
          <a:xfrm>
            <a:off x="11768813" y="-3100215"/>
            <a:ext cx="5963559" cy="400110"/>
          </a:xfrm>
          <a:prstGeom prst="rect">
            <a:avLst/>
          </a:prstGeom>
          <a:noFill/>
        </p:spPr>
        <p:txBody>
          <a:bodyPr wrap="square">
            <a:spAutoFit/>
          </a:bodyPr>
          <a:lstStyle/>
          <a:p>
            <a:r>
              <a:rPr lang="en-GB" sz="2000" b="1">
                <a:solidFill>
                  <a:srgbClr val="004AAD"/>
                </a:solidFill>
                <a:latin typeface="League Spartan" panose="020B0604020202020204" charset="0"/>
              </a:rPr>
              <a:t>MATERIALS AND FABRICATION</a:t>
            </a:r>
          </a:p>
        </p:txBody>
      </p:sp>
    </p:spTree>
    <p:extLst>
      <p:ext uri="{BB962C8B-B14F-4D97-AF65-F5344CB8AC3E}">
        <p14:creationId xmlns:p14="http://schemas.microsoft.com/office/powerpoint/2010/main" val="1743911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C48CC3B8-54A2-89EA-941A-89631CBAAD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112FD-CA75-4E8C-18AF-55F8F32C6F6C}"/>
              </a:ext>
            </a:extLst>
          </p:cNvPr>
          <p:cNvSpPr>
            <a:spLocks noGrp="1"/>
          </p:cNvSpPr>
          <p:nvPr>
            <p:ph sz="half" idx="1"/>
          </p:nvPr>
        </p:nvSpPr>
        <p:spPr>
          <a:xfrm>
            <a:off x="253539" y="2274592"/>
            <a:ext cx="5668290" cy="2236064"/>
          </a:xfrm>
        </p:spPr>
        <p:txBody>
          <a:bodyPr>
            <a:normAutofit/>
          </a:bodyPr>
          <a:lstStyle/>
          <a:p>
            <a:pPr>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FINEs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a:t>
            </a:r>
            <a:r>
              <a:rPr lang="en-GB" sz="1900">
                <a:solidFill>
                  <a:srgbClr val="004AAD"/>
                </a:solidFill>
                <a:latin typeface="League Spartan" panose="020B0604020202020204" charset="0"/>
                <a:cs typeface="Poppins" panose="00000500000000000000" pitchFamily="2" charset="0"/>
              </a:rPr>
              <a:t>Reshape the nerve </a:t>
            </a:r>
            <a:r>
              <a:rPr lang="en-GB" sz="1900">
                <a:latin typeface="Poppins" panose="00000500000000000000" pitchFamily="2" charset="0"/>
                <a:cs typeface="Poppins" panose="00000500000000000000" pitchFamily="2" charset="0"/>
              </a:rPr>
              <a:t>into a flat geometry to increase the interfacing area by moving the axons close to the surface</a:t>
            </a:r>
          </a:p>
          <a:p>
            <a:pPr marL="0" indent="0">
              <a:buNone/>
            </a:pPr>
            <a:endParaRPr lang="en-GB" sz="1900">
              <a:latin typeface="Poppins" panose="00000500000000000000" pitchFamily="2" charset="0"/>
              <a:cs typeface="Poppins" panose="00000500000000000000" pitchFamily="2" charset="0"/>
            </a:endParaRPr>
          </a:p>
          <a:p>
            <a:pPr>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TIMEs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a:t>
            </a:r>
            <a:r>
              <a:rPr lang="en-GB" sz="1900">
                <a:solidFill>
                  <a:srgbClr val="004AAD"/>
                </a:solidFill>
                <a:latin typeface="League Spartan" panose="020B0604020202020204" charset="0"/>
                <a:cs typeface="Poppins" panose="00000500000000000000" pitchFamily="2" charset="0"/>
              </a:rPr>
              <a:t>Penetrate transversally through the nerve </a:t>
            </a:r>
            <a:r>
              <a:rPr lang="en-GB" sz="1900">
                <a:latin typeface="Poppins" panose="00000500000000000000" pitchFamily="2" charset="0"/>
                <a:cs typeface="Poppins" panose="00000500000000000000" pitchFamily="2" charset="0"/>
              </a:rPr>
              <a:t>for selective access to deeper fascicles.</a:t>
            </a:r>
            <a:endParaRPr lang="en-GB" sz="2600">
              <a:latin typeface="Poppins" panose="00000500000000000000" pitchFamily="2" charset="0"/>
              <a:cs typeface="Poppins" panose="00000500000000000000" pitchFamily="2" charset="0"/>
            </a:endParaRPr>
          </a:p>
          <a:p>
            <a:pPr marL="0" indent="0">
              <a:buNone/>
            </a:pPr>
            <a:endParaRPr lang="en-GB" sz="1900">
              <a:latin typeface="Poppins" panose="00000500000000000000" pitchFamily="2" charset="0"/>
              <a:cs typeface="Poppins" panose="00000500000000000000" pitchFamily="2" charset="0"/>
            </a:endParaRPr>
          </a:p>
          <a:p>
            <a:pPr marL="0" indent="0">
              <a:buNone/>
            </a:pPr>
            <a:endParaRPr lang="en-GB"/>
          </a:p>
        </p:txBody>
      </p:sp>
      <p:pic>
        <p:nvPicPr>
          <p:cNvPr id="24" name="Content Placeholder 4" descr="A collage of images of cells&#10;&#10;Description automatically generated">
            <a:extLst>
              <a:ext uri="{FF2B5EF4-FFF2-40B4-BE49-F238E27FC236}">
                <a16:creationId xmlns:a16="http://schemas.microsoft.com/office/drawing/2014/main" id="{1A176453-F660-A6D2-71CB-1147DA018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70" y="4787907"/>
            <a:ext cx="11125200" cy="4997573"/>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287C6006-9A2D-DE3C-D104-839E68117AF6}"/>
              </a:ext>
            </a:extLst>
          </p:cNvPr>
          <p:cNvSpPr txBox="1"/>
          <p:nvPr/>
        </p:nvSpPr>
        <p:spPr>
          <a:xfrm>
            <a:off x="11674472" y="2268820"/>
            <a:ext cx="6057900" cy="2431435"/>
          </a:xfrm>
          <a:prstGeom prst="rect">
            <a:avLst/>
          </a:prstGeom>
          <a:noFill/>
        </p:spPr>
        <p:txBody>
          <a:bodyPr wrap="square" rtlCol="0">
            <a:spAutoFit/>
          </a:bodyPr>
          <a:lstStyle/>
          <a:p>
            <a:pPr marL="285750" indent="-285750">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FINEs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Made with </a:t>
            </a:r>
            <a:r>
              <a:rPr lang="en-GB" sz="1900" err="1">
                <a:solidFill>
                  <a:srgbClr val="004AAD"/>
                </a:solidFill>
                <a:latin typeface="League Spartan" panose="020B0604020202020204" charset="0"/>
                <a:cs typeface="Poppins" panose="00000500000000000000" pitchFamily="2" charset="0"/>
              </a:rPr>
              <a:t>molded</a:t>
            </a:r>
            <a:r>
              <a:rPr lang="en-GB" sz="1900">
                <a:solidFill>
                  <a:srgbClr val="004AAD"/>
                </a:solidFill>
                <a:latin typeface="League Spartan" panose="020B0604020202020204" charset="0"/>
                <a:cs typeface="Poppins" panose="00000500000000000000" pitchFamily="2" charset="0"/>
              </a:rPr>
              <a:t> silicone </a:t>
            </a:r>
            <a:r>
              <a:rPr lang="en-GB" sz="1900">
                <a:latin typeface="Poppins" panose="00000500000000000000" pitchFamily="2" charset="0"/>
                <a:cs typeface="Poppins" panose="00000500000000000000" pitchFamily="2" charset="0"/>
              </a:rPr>
              <a:t>elastomer and stimulating contacts in </a:t>
            </a:r>
            <a:r>
              <a:rPr lang="en-GB" sz="1900">
                <a:solidFill>
                  <a:srgbClr val="004AAD"/>
                </a:solidFill>
                <a:latin typeface="League Spartan" panose="020B0604020202020204" charset="0"/>
                <a:ea typeface="Lato Bold" panose="020B0604020202020204" charset="0"/>
                <a:cs typeface="Lato Bold" panose="020B0604020202020204" charset="0"/>
              </a:rPr>
              <a:t>platinum.</a:t>
            </a:r>
            <a:r>
              <a:rPr lang="en-GB" sz="1900">
                <a:latin typeface="Poppins" panose="00000500000000000000" pitchFamily="2" charset="0"/>
                <a:cs typeface="Poppins" panose="00000500000000000000" pitchFamily="2" charset="0"/>
              </a:rPr>
              <a:t> ensuring flexibility and surface interaction.</a:t>
            </a:r>
          </a:p>
          <a:p>
            <a:endParaRPr lang="en-GB" sz="190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TIMEs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Constructed from </a:t>
            </a:r>
            <a:r>
              <a:rPr lang="en-GB" sz="1900">
                <a:solidFill>
                  <a:srgbClr val="004AAD"/>
                </a:solidFill>
                <a:latin typeface="League Spartan" panose="020B0604020202020204" charset="0"/>
                <a:cs typeface="Poppins" panose="00000500000000000000" pitchFamily="2" charset="0"/>
              </a:rPr>
              <a:t>micromachined polyimide</a:t>
            </a:r>
            <a:r>
              <a:rPr lang="en-GB" sz="1900">
                <a:latin typeface="Poppins" panose="00000500000000000000" pitchFamily="2" charset="0"/>
                <a:cs typeface="Poppins" panose="00000500000000000000" pitchFamily="2" charset="0"/>
              </a:rPr>
              <a:t> with  </a:t>
            </a:r>
            <a:r>
              <a:rPr lang="en-GB" sz="1900">
                <a:solidFill>
                  <a:srgbClr val="004AAD"/>
                </a:solidFill>
                <a:latin typeface="League Spartan" panose="020B0604020202020204" charset="0"/>
                <a:cs typeface="Poppins" panose="00000500000000000000" pitchFamily="2" charset="0"/>
              </a:rPr>
              <a:t>Platinum coated  with iridium</a:t>
            </a:r>
            <a:r>
              <a:rPr lang="en-GB" sz="1900">
                <a:latin typeface="Poppins" panose="00000500000000000000" pitchFamily="2" charset="0"/>
                <a:cs typeface="Poppins" panose="00000500000000000000" pitchFamily="2" charset="0"/>
              </a:rPr>
              <a:t> electrodes; require a guiding needle for nerve penetration.</a:t>
            </a:r>
          </a:p>
        </p:txBody>
      </p:sp>
      <p:sp>
        <p:nvSpPr>
          <p:cNvPr id="6" name="TextBox 5">
            <a:extLst>
              <a:ext uri="{FF2B5EF4-FFF2-40B4-BE49-F238E27FC236}">
                <a16:creationId xmlns:a16="http://schemas.microsoft.com/office/drawing/2014/main" id="{586D7B58-97F4-E851-E512-217A9240981E}"/>
              </a:ext>
            </a:extLst>
          </p:cNvPr>
          <p:cNvSpPr txBox="1"/>
          <p:nvPr/>
        </p:nvSpPr>
        <p:spPr>
          <a:xfrm>
            <a:off x="6261324" y="2274593"/>
            <a:ext cx="5073652" cy="2108269"/>
          </a:xfrm>
          <a:prstGeom prst="rect">
            <a:avLst/>
          </a:prstGeom>
          <a:noFill/>
        </p:spPr>
        <p:txBody>
          <a:bodyPr wrap="square" rtlCol="0">
            <a:spAutoFit/>
          </a:bodyPr>
          <a:lstStyle/>
          <a:p>
            <a:pPr marL="285750" indent="-285750">
              <a:buFont typeface="Arial" panose="020B0604020202020204" pitchFamily="34" charset="0"/>
              <a:buChar char="•"/>
            </a:pPr>
            <a:r>
              <a:rPr lang="en-GB" sz="1900" b="1">
                <a:latin typeface="Lato Bold" panose="020B0604020202020204" charset="0"/>
                <a:ea typeface="Lato Bold" panose="020B0604020202020204" charset="0"/>
                <a:cs typeface="Lato Bold" panose="020B0604020202020204" charset="0"/>
              </a:rPr>
              <a:t>FINEs</a:t>
            </a:r>
            <a:r>
              <a:rPr lang="en-GB" sz="1900" b="1">
                <a:latin typeface="Poppins" panose="00000500000000000000" pitchFamily="2" charset="0"/>
                <a:cs typeface="Poppins" panose="00000500000000000000" pitchFamily="2" charset="0"/>
              </a:rPr>
              <a:t>:</a:t>
            </a:r>
            <a:r>
              <a:rPr lang="en-GB" sz="1900">
                <a:latin typeface="Poppins" panose="00000500000000000000" pitchFamily="2" charset="0"/>
                <a:cs typeface="Poppins" panose="00000500000000000000" pitchFamily="2" charset="0"/>
              </a:rPr>
              <a:t> Non-invasive, </a:t>
            </a:r>
            <a:r>
              <a:rPr lang="en-GB" sz="1900">
                <a:solidFill>
                  <a:srgbClr val="004AAD"/>
                </a:solidFill>
                <a:latin typeface="League Spartan" panose="020B0604020202020204" charset="0"/>
                <a:cs typeface="Poppins" panose="00000500000000000000" pitchFamily="2" charset="0"/>
              </a:rPr>
              <a:t>interact with surface-level</a:t>
            </a:r>
            <a:r>
              <a:rPr lang="en-GB" sz="1900">
                <a:latin typeface="Poppins" panose="00000500000000000000" pitchFamily="2" charset="0"/>
                <a:cs typeface="Poppins" panose="00000500000000000000" pitchFamily="2" charset="0"/>
              </a:rPr>
              <a:t> fascicles by reshaping the nerve. The  metallic contact part with the nerve is called </a:t>
            </a:r>
            <a:r>
              <a:rPr lang="en-GB" sz="1900">
                <a:solidFill>
                  <a:srgbClr val="004AAD"/>
                </a:solidFill>
                <a:latin typeface="League Spartan" panose="020B0604020202020204" charset="0"/>
                <a:cs typeface="Poppins" panose="00000500000000000000" pitchFamily="2" charset="0"/>
              </a:rPr>
              <a:t>active site</a:t>
            </a:r>
            <a:r>
              <a:rPr lang="en-GB" sz="1900">
                <a:latin typeface="Poppins" panose="00000500000000000000" pitchFamily="2" charset="0"/>
                <a:cs typeface="Poppins" panose="00000500000000000000" pitchFamily="2" charset="0"/>
              </a:rPr>
              <a:t>.</a:t>
            </a:r>
          </a:p>
          <a:p>
            <a:endParaRPr lang="en-GB" sz="190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GB" b="1">
                <a:latin typeface="Lato Bold" panose="020B0604020202020204" charset="0"/>
                <a:ea typeface="Lato Bold" panose="020B0604020202020204" charset="0"/>
                <a:cs typeface="Lato Bold" panose="020B0604020202020204" charset="0"/>
              </a:rPr>
              <a:t>TIMEs</a:t>
            </a:r>
            <a:r>
              <a:rPr lang="en-GB" b="1">
                <a:latin typeface="Poppins" panose="00000500000000000000" pitchFamily="2" charset="0"/>
                <a:cs typeface="Poppins" panose="00000500000000000000" pitchFamily="2" charset="0"/>
              </a:rPr>
              <a:t>:</a:t>
            </a:r>
            <a:r>
              <a:rPr lang="en-GB">
                <a:latin typeface="Poppins" panose="00000500000000000000" pitchFamily="2" charset="0"/>
                <a:cs typeface="Poppins" panose="00000500000000000000" pitchFamily="2" charset="0"/>
              </a:rPr>
              <a:t> Invasive, directly </a:t>
            </a:r>
            <a:r>
              <a:rPr lang="en-GB">
                <a:solidFill>
                  <a:srgbClr val="004AAD"/>
                </a:solidFill>
                <a:latin typeface="League Spartan" panose="020B0604020202020204" charset="0"/>
                <a:cs typeface="Poppins" panose="00000500000000000000" pitchFamily="2" charset="0"/>
              </a:rPr>
              <a:t>target deep fascicles</a:t>
            </a:r>
            <a:r>
              <a:rPr lang="en-GB">
                <a:latin typeface="Poppins" panose="00000500000000000000" pitchFamily="2" charset="0"/>
                <a:cs typeface="Poppins" panose="00000500000000000000" pitchFamily="2" charset="0"/>
              </a:rPr>
              <a:t> for high-resolution stimulation. </a:t>
            </a:r>
          </a:p>
        </p:txBody>
      </p:sp>
      <p:sp>
        <p:nvSpPr>
          <p:cNvPr id="8" name="TextBox 7">
            <a:extLst>
              <a:ext uri="{FF2B5EF4-FFF2-40B4-BE49-F238E27FC236}">
                <a16:creationId xmlns:a16="http://schemas.microsoft.com/office/drawing/2014/main" id="{0C9D8653-0A50-8B74-1264-9FD9081E683B}"/>
              </a:ext>
            </a:extLst>
          </p:cNvPr>
          <p:cNvSpPr txBox="1"/>
          <p:nvPr/>
        </p:nvSpPr>
        <p:spPr>
          <a:xfrm>
            <a:off x="11785230" y="7538711"/>
            <a:ext cx="6057900" cy="224676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GB" sz="1400" b="1">
                <a:latin typeface="Lato Bold" panose="020B0604020202020204" charset="0"/>
                <a:ea typeface="Lato Bold" panose="020B0604020202020204" charset="0"/>
                <a:cs typeface="Lato Bold" panose="020B0604020202020204" charset="0"/>
              </a:rPr>
              <a:t>a</a:t>
            </a:r>
            <a:r>
              <a:rPr lang="en-GB" sz="1400">
                <a:latin typeface="Poppins" panose="00000500000000000000" pitchFamily="2" charset="0"/>
                <a:cs typeface="Poppins" panose="00000500000000000000" pitchFamily="2" charset="0"/>
              </a:rPr>
              <a:t> - A cuff electrode. </a:t>
            </a:r>
          </a:p>
          <a:p>
            <a:r>
              <a:rPr lang="en-GB" sz="1400" b="1">
                <a:latin typeface="Lato Bold" panose="020B0604020202020204" charset="0"/>
                <a:ea typeface="Lato Bold" panose="020B0604020202020204" charset="0"/>
                <a:cs typeface="Lato Bold" panose="020B0604020202020204" charset="0"/>
              </a:rPr>
              <a:t>b</a:t>
            </a:r>
            <a:r>
              <a:rPr lang="en-GB" sz="1400">
                <a:latin typeface="Poppins" panose="00000500000000000000" pitchFamily="2" charset="0"/>
                <a:cs typeface="Poppins" panose="00000500000000000000" pitchFamily="2" charset="0"/>
              </a:rPr>
              <a:t> - A C-FINE. </a:t>
            </a:r>
          </a:p>
          <a:p>
            <a:r>
              <a:rPr lang="en-GB" sz="1400" b="1">
                <a:latin typeface="Lato Bold" panose="020B0604020202020204" charset="0"/>
                <a:ea typeface="Lato Bold" panose="020B0604020202020204" charset="0"/>
                <a:cs typeface="Lato Bold" panose="020B0604020202020204" charset="0"/>
              </a:rPr>
              <a:t>c</a:t>
            </a:r>
            <a:r>
              <a:rPr lang="en-GB" sz="1400">
                <a:latin typeface="Poppins" panose="00000500000000000000" pitchFamily="2" charset="0"/>
                <a:cs typeface="Poppins" panose="00000500000000000000" pitchFamily="2" charset="0"/>
              </a:rPr>
              <a:t> - A </a:t>
            </a:r>
            <a:r>
              <a:rPr lang="en-GB" sz="1400" err="1">
                <a:latin typeface="Poppins" panose="00000500000000000000" pitchFamily="2" charset="0"/>
                <a:cs typeface="Poppins" panose="00000500000000000000" pitchFamily="2" charset="0"/>
              </a:rPr>
              <a:t>tf</a:t>
            </a:r>
            <a:r>
              <a:rPr lang="en-GB" sz="1400">
                <a:latin typeface="Poppins" panose="00000500000000000000" pitchFamily="2" charset="0"/>
                <a:cs typeface="Poppins" panose="00000500000000000000" pitchFamily="2" charset="0"/>
              </a:rPr>
              <a:t>-LIFE. </a:t>
            </a:r>
          </a:p>
          <a:p>
            <a:r>
              <a:rPr lang="en-GB" sz="1400" b="1">
                <a:latin typeface="Lato Bold" panose="020B0604020202020204" charset="0"/>
                <a:ea typeface="Lato Bold" panose="020B0604020202020204" charset="0"/>
                <a:cs typeface="Lato Bold" panose="020B0604020202020204" charset="0"/>
              </a:rPr>
              <a:t>d</a:t>
            </a:r>
            <a:r>
              <a:rPr lang="en-GB" sz="1400">
                <a:latin typeface="Poppins" panose="00000500000000000000" pitchFamily="2" charset="0"/>
                <a:cs typeface="Poppins" panose="00000500000000000000" pitchFamily="2" charset="0"/>
              </a:rPr>
              <a:t> - A wire LIFE. </a:t>
            </a:r>
          </a:p>
          <a:p>
            <a:r>
              <a:rPr lang="en-GB" sz="1400" b="1">
                <a:latin typeface="Lato Bold" panose="020B0604020202020204" charset="0"/>
                <a:ea typeface="Lato Bold" panose="020B0604020202020204" charset="0"/>
                <a:cs typeface="Lato Bold" panose="020B0604020202020204" charset="0"/>
              </a:rPr>
              <a:t>e</a:t>
            </a:r>
            <a:r>
              <a:rPr lang="en-GB" sz="1400">
                <a:latin typeface="Poppins" panose="00000500000000000000" pitchFamily="2" charset="0"/>
                <a:cs typeface="Poppins" panose="00000500000000000000" pitchFamily="2" charset="0"/>
              </a:rPr>
              <a:t> - Cuff electrode biocompatibility in cats. </a:t>
            </a:r>
          </a:p>
          <a:p>
            <a:r>
              <a:rPr lang="en-GB" sz="1400" b="1">
                <a:latin typeface="Lato Bold" panose="020B0604020202020204" charset="0"/>
                <a:ea typeface="Lato Bold" panose="020B0604020202020204" charset="0"/>
                <a:cs typeface="Lato Bold" panose="020B0604020202020204" charset="0"/>
              </a:rPr>
              <a:t>f</a:t>
            </a:r>
            <a:r>
              <a:rPr lang="en-GB" sz="1400">
                <a:latin typeface="Poppins" panose="00000500000000000000" pitchFamily="2" charset="0"/>
                <a:cs typeface="Poppins" panose="00000500000000000000" pitchFamily="2" charset="0"/>
              </a:rPr>
              <a:t> - C-FINE biocompatibility in cats </a:t>
            </a:r>
          </a:p>
          <a:p>
            <a:r>
              <a:rPr lang="en-GB" sz="1400" b="1">
                <a:latin typeface="Lato Bold" panose="020B0604020202020204" charset="0"/>
                <a:ea typeface="Lato Bold" panose="020B0604020202020204" charset="0"/>
                <a:cs typeface="Lato Bold" panose="020B0604020202020204" charset="0"/>
              </a:rPr>
              <a:t>g</a:t>
            </a:r>
            <a:r>
              <a:rPr lang="en-GB" sz="1400">
                <a:latin typeface="Poppins" panose="00000500000000000000" pitchFamily="2" charset="0"/>
                <a:cs typeface="Poppins" panose="00000500000000000000" pitchFamily="2" charset="0"/>
              </a:rPr>
              <a:t> - </a:t>
            </a:r>
            <a:r>
              <a:rPr lang="en-GB" sz="1400" err="1">
                <a:latin typeface="Poppins" panose="00000500000000000000" pitchFamily="2" charset="0"/>
                <a:cs typeface="Poppins" panose="00000500000000000000" pitchFamily="2" charset="0"/>
              </a:rPr>
              <a:t>tf</a:t>
            </a:r>
            <a:r>
              <a:rPr lang="en-GB" sz="1400">
                <a:latin typeface="Poppins" panose="00000500000000000000" pitchFamily="2" charset="0"/>
                <a:cs typeface="Poppins" panose="00000500000000000000" pitchFamily="2" charset="0"/>
              </a:rPr>
              <a:t>-LIFE biocompatibility in rats. The arrows point to the electrodes. Scale bar, 100 </a:t>
            </a:r>
            <a:r>
              <a:rPr lang="en-GB" sz="1400" err="1">
                <a:latin typeface="Poppins" panose="00000500000000000000" pitchFamily="2" charset="0"/>
                <a:cs typeface="Poppins" panose="00000500000000000000" pitchFamily="2" charset="0"/>
              </a:rPr>
              <a:t>μm</a:t>
            </a:r>
            <a:r>
              <a:rPr lang="en-GB" sz="1400">
                <a:latin typeface="Poppins" panose="00000500000000000000" pitchFamily="2" charset="0"/>
                <a:cs typeface="Poppins" panose="00000500000000000000" pitchFamily="2" charset="0"/>
              </a:rPr>
              <a:t>. </a:t>
            </a:r>
          </a:p>
          <a:p>
            <a:r>
              <a:rPr lang="en-GB" sz="1400">
                <a:latin typeface="Lato Bold" panose="020B0604020202020204" charset="0"/>
                <a:ea typeface="Lato Bold" panose="020B0604020202020204" charset="0"/>
                <a:cs typeface="Lato Bold" panose="020B0604020202020204" charset="0"/>
              </a:rPr>
              <a:t>h</a:t>
            </a:r>
            <a:r>
              <a:rPr lang="en-GB" sz="1400">
                <a:latin typeface="Poppins" panose="00000500000000000000" pitchFamily="2" charset="0"/>
                <a:cs typeface="Poppins" panose="00000500000000000000" pitchFamily="2" charset="0"/>
              </a:rPr>
              <a:t> - Wire LIFE biocompatibility in rats. The arrows point to the electrodes. Scale bar, 100 </a:t>
            </a:r>
            <a:r>
              <a:rPr lang="en-GB" sz="1400" err="1">
                <a:latin typeface="Poppins" panose="00000500000000000000" pitchFamily="2" charset="0"/>
                <a:cs typeface="Poppins" panose="00000500000000000000" pitchFamily="2" charset="0"/>
              </a:rPr>
              <a:t>μm</a:t>
            </a:r>
            <a:endParaRPr lang="en-GB" sz="1400">
              <a:latin typeface="Poppins" panose="00000500000000000000" pitchFamily="2" charset="0"/>
              <a:cs typeface="Poppins" panose="00000500000000000000" pitchFamily="2" charset="0"/>
            </a:endParaRPr>
          </a:p>
        </p:txBody>
      </p:sp>
      <p:sp>
        <p:nvSpPr>
          <p:cNvPr id="7" name="Title 1">
            <a:extLst>
              <a:ext uri="{FF2B5EF4-FFF2-40B4-BE49-F238E27FC236}">
                <a16:creationId xmlns:a16="http://schemas.microsoft.com/office/drawing/2014/main" id="{EA911FF8-5AA7-0A2B-6505-A6DCD846842C}"/>
              </a:ext>
            </a:extLst>
          </p:cNvPr>
          <p:cNvSpPr txBox="1">
            <a:spLocks/>
          </p:cNvSpPr>
          <p:nvPr/>
        </p:nvSpPr>
        <p:spPr>
          <a:xfrm>
            <a:off x="-1" y="-1"/>
            <a:ext cx="18288001" cy="183658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3600">
                <a:solidFill>
                  <a:srgbClr val="004AAD"/>
                </a:solidFill>
                <a:latin typeface="League Spartan" panose="020B0604020202020204" charset="0"/>
                <a:ea typeface="Lato Bold" panose="020B0604020202020204" charset="0"/>
                <a:cs typeface="Lato Bold" panose="020B0604020202020204" charset="0"/>
              </a:rPr>
              <a:t>HOW ELECRODES</a:t>
            </a:r>
          </a:p>
          <a:p>
            <a:r>
              <a:rPr lang="it-IT">
                <a:latin typeface="Lato Bold" panose="020B0604020202020204" charset="0"/>
                <a:ea typeface="Lato Bold" panose="020B0604020202020204" charset="0"/>
                <a:cs typeface="Lato Bold" panose="020B0604020202020204" charset="0"/>
              </a:rPr>
              <a:t>ARE MADE ?</a:t>
            </a:r>
          </a:p>
        </p:txBody>
      </p:sp>
      <p:sp>
        <p:nvSpPr>
          <p:cNvPr id="10" name="TextBox 9">
            <a:extLst>
              <a:ext uri="{FF2B5EF4-FFF2-40B4-BE49-F238E27FC236}">
                <a16:creationId xmlns:a16="http://schemas.microsoft.com/office/drawing/2014/main" id="{BFFECD35-55CC-EB61-3FCE-709006605017}"/>
              </a:ext>
            </a:extLst>
          </p:cNvPr>
          <p:cNvSpPr txBox="1"/>
          <p:nvPr/>
        </p:nvSpPr>
        <p:spPr>
          <a:xfrm>
            <a:off x="253539" y="1886617"/>
            <a:ext cx="6057900" cy="400110"/>
          </a:xfrm>
          <a:prstGeom prst="rect">
            <a:avLst/>
          </a:prstGeom>
          <a:noFill/>
        </p:spPr>
        <p:txBody>
          <a:bodyPr wrap="square">
            <a:spAutoFit/>
          </a:bodyPr>
          <a:lstStyle/>
          <a:p>
            <a:pPr marL="0" indent="0">
              <a:buNone/>
            </a:pPr>
            <a:r>
              <a:rPr lang="en-GB" sz="2000" b="1">
                <a:solidFill>
                  <a:srgbClr val="004AAD"/>
                </a:solidFill>
                <a:latin typeface="League Spartan" panose="020B0604020202020204" charset="0"/>
              </a:rPr>
              <a:t>GEOMETRY AND DESIGN</a:t>
            </a:r>
          </a:p>
        </p:txBody>
      </p:sp>
      <p:sp>
        <p:nvSpPr>
          <p:cNvPr id="13" name="TextBox 12">
            <a:extLst>
              <a:ext uri="{FF2B5EF4-FFF2-40B4-BE49-F238E27FC236}">
                <a16:creationId xmlns:a16="http://schemas.microsoft.com/office/drawing/2014/main" id="{243A1833-45F4-672B-D061-1ECDB8060490}"/>
              </a:ext>
            </a:extLst>
          </p:cNvPr>
          <p:cNvSpPr txBox="1"/>
          <p:nvPr/>
        </p:nvSpPr>
        <p:spPr>
          <a:xfrm>
            <a:off x="6261324" y="1878185"/>
            <a:ext cx="5308746" cy="400110"/>
          </a:xfrm>
          <a:prstGeom prst="rect">
            <a:avLst/>
          </a:prstGeom>
          <a:noFill/>
        </p:spPr>
        <p:txBody>
          <a:bodyPr wrap="square">
            <a:spAutoFit/>
          </a:bodyPr>
          <a:lstStyle/>
          <a:p>
            <a:r>
              <a:rPr lang="en-GB" sz="2000" b="1">
                <a:solidFill>
                  <a:srgbClr val="004AAD"/>
                </a:solidFill>
                <a:latin typeface="League Spartan" panose="020B0604020202020204" charset="0"/>
              </a:rPr>
              <a:t>INTERACTION WITH NERVE TISSUE</a:t>
            </a:r>
          </a:p>
        </p:txBody>
      </p:sp>
      <p:sp>
        <p:nvSpPr>
          <p:cNvPr id="17" name="TextBox 16">
            <a:extLst>
              <a:ext uri="{FF2B5EF4-FFF2-40B4-BE49-F238E27FC236}">
                <a16:creationId xmlns:a16="http://schemas.microsoft.com/office/drawing/2014/main" id="{C3D3CC01-3D68-B01D-F999-CA644FD9036B}"/>
              </a:ext>
            </a:extLst>
          </p:cNvPr>
          <p:cNvSpPr txBox="1"/>
          <p:nvPr/>
        </p:nvSpPr>
        <p:spPr>
          <a:xfrm>
            <a:off x="11768813" y="1878185"/>
            <a:ext cx="5963559" cy="400110"/>
          </a:xfrm>
          <a:prstGeom prst="rect">
            <a:avLst/>
          </a:prstGeom>
          <a:noFill/>
        </p:spPr>
        <p:txBody>
          <a:bodyPr wrap="square">
            <a:spAutoFit/>
          </a:bodyPr>
          <a:lstStyle/>
          <a:p>
            <a:r>
              <a:rPr lang="en-GB" sz="2000" b="1">
                <a:solidFill>
                  <a:srgbClr val="004AAD"/>
                </a:solidFill>
                <a:latin typeface="League Spartan" panose="020B0604020202020204" charset="0"/>
              </a:rPr>
              <a:t>MATERIALS AND FABRICATION</a:t>
            </a:r>
          </a:p>
        </p:txBody>
      </p:sp>
    </p:spTree>
    <p:extLst>
      <p:ext uri="{BB962C8B-B14F-4D97-AF65-F5344CB8AC3E}">
        <p14:creationId xmlns:p14="http://schemas.microsoft.com/office/powerpoint/2010/main" val="2905719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3760-908D-4CE7-CEC7-19A0570764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A00B91-137D-90C0-8A01-6385659C377F}"/>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004AAD"/>
          </a:solidFill>
        </p:spPr>
        <p:txBody>
          <a:bodyPr/>
          <a:lstStyle/>
          <a:p>
            <a:endParaRPr lang="en-US"/>
          </a:p>
        </p:txBody>
      </p:sp>
      <p:sp>
        <p:nvSpPr>
          <p:cNvPr id="3" name="TextBox 3">
            <a:extLst>
              <a:ext uri="{FF2B5EF4-FFF2-40B4-BE49-F238E27FC236}">
                <a16:creationId xmlns:a16="http://schemas.microsoft.com/office/drawing/2014/main" id="{8ABBF65F-DB04-CDB9-F199-3DD3479E3718}"/>
              </a:ext>
            </a:extLst>
          </p:cNvPr>
          <p:cNvSpPr txBox="1"/>
          <p:nvPr/>
        </p:nvSpPr>
        <p:spPr>
          <a:xfrm>
            <a:off x="1955799" y="4506120"/>
            <a:ext cx="14511543" cy="1433662"/>
          </a:xfrm>
          <a:prstGeom prst="rect">
            <a:avLst/>
          </a:prstGeom>
        </p:spPr>
        <p:txBody>
          <a:bodyPr wrap="square" lIns="0" tIns="0" rIns="0" bIns="0" rtlCol="0" anchor="t">
            <a:spAutoFit/>
          </a:bodyPr>
          <a:lstStyle/>
          <a:p>
            <a:pPr algn="ctr">
              <a:lnSpc>
                <a:spcPts val="11572"/>
              </a:lnSpc>
            </a:pPr>
            <a:r>
              <a:rPr lang="en-US" sz="8265" b="1">
                <a:solidFill>
                  <a:srgbClr val="F2F2F2"/>
                </a:solidFill>
                <a:latin typeface="League Spartan"/>
                <a:ea typeface="League Spartan"/>
                <a:cs typeface="League Spartan"/>
                <a:sym typeface="League Spartan"/>
              </a:rPr>
              <a:t>WHY IS IT IMPORTANT?</a:t>
            </a:r>
          </a:p>
        </p:txBody>
      </p:sp>
      <p:grpSp>
        <p:nvGrpSpPr>
          <p:cNvPr id="4" name="Group 4">
            <a:extLst>
              <a:ext uri="{FF2B5EF4-FFF2-40B4-BE49-F238E27FC236}">
                <a16:creationId xmlns:a16="http://schemas.microsoft.com/office/drawing/2014/main" id="{3A9C1F2F-27E8-A4CE-4488-1DB83691DDC3}"/>
              </a:ext>
            </a:extLst>
          </p:cNvPr>
          <p:cNvGrpSpPr/>
          <p:nvPr/>
        </p:nvGrpSpPr>
        <p:grpSpPr>
          <a:xfrm>
            <a:off x="-1130300" y="4057750"/>
            <a:ext cx="3086100" cy="2171499"/>
            <a:chOff x="0" y="0"/>
            <a:chExt cx="812800" cy="571917"/>
          </a:xfrm>
        </p:grpSpPr>
        <p:sp>
          <p:nvSpPr>
            <p:cNvPr id="5" name="Freeform 5">
              <a:extLst>
                <a:ext uri="{FF2B5EF4-FFF2-40B4-BE49-F238E27FC236}">
                  <a16:creationId xmlns:a16="http://schemas.microsoft.com/office/drawing/2014/main" id="{6A617D83-B45B-7AE2-1148-0661AA251EF9}"/>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6" name="TextBox 6">
              <a:extLst>
                <a:ext uri="{FF2B5EF4-FFF2-40B4-BE49-F238E27FC236}">
                  <a16:creationId xmlns:a16="http://schemas.microsoft.com/office/drawing/2014/main" id="{66E48771-F71A-9BA9-48BC-7F2B1CF57A37}"/>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5C91BAED-FBB8-84E7-1EAC-0ED48352F13F}"/>
              </a:ext>
            </a:extLst>
          </p:cNvPr>
          <p:cNvSpPr txBox="1"/>
          <p:nvPr/>
        </p:nvSpPr>
        <p:spPr>
          <a:xfrm>
            <a:off x="1888228" y="2479807"/>
            <a:ext cx="14511543" cy="871136"/>
          </a:xfrm>
          <a:prstGeom prst="rect">
            <a:avLst/>
          </a:prstGeom>
        </p:spPr>
        <p:txBody>
          <a:bodyPr wrap="square" lIns="0" tIns="0" rIns="0" bIns="0" rtlCol="0" anchor="t">
            <a:spAutoFit/>
          </a:bodyPr>
          <a:lstStyle/>
          <a:p>
            <a:pPr algn="ctr">
              <a:lnSpc>
                <a:spcPts val="7424"/>
              </a:lnSpc>
            </a:pPr>
            <a:r>
              <a:rPr lang="en-US" sz="4800" b="1">
                <a:solidFill>
                  <a:srgbClr val="F2F2F2"/>
                </a:solidFill>
                <a:latin typeface="Lato Bold" panose="020B0604020202020204" charset="0"/>
                <a:ea typeface="Lato Bold" panose="020B0604020202020204" charset="0"/>
                <a:cs typeface="Lato Bold" panose="020B0604020202020204" charset="0"/>
                <a:sym typeface="Lato Bold"/>
              </a:rPr>
              <a:t>SENSING OF LOWER LIMB PROSTHESES</a:t>
            </a:r>
          </a:p>
        </p:txBody>
      </p:sp>
      <p:grpSp>
        <p:nvGrpSpPr>
          <p:cNvPr id="9" name="Group 9">
            <a:extLst>
              <a:ext uri="{FF2B5EF4-FFF2-40B4-BE49-F238E27FC236}">
                <a16:creationId xmlns:a16="http://schemas.microsoft.com/office/drawing/2014/main" id="{B59338E1-F346-C5D7-BE62-FE4098C0E29D}"/>
              </a:ext>
            </a:extLst>
          </p:cNvPr>
          <p:cNvGrpSpPr/>
          <p:nvPr/>
        </p:nvGrpSpPr>
        <p:grpSpPr>
          <a:xfrm>
            <a:off x="16467343" y="4057750"/>
            <a:ext cx="3086100" cy="2171499"/>
            <a:chOff x="0" y="0"/>
            <a:chExt cx="812800" cy="571917"/>
          </a:xfrm>
        </p:grpSpPr>
        <p:sp>
          <p:nvSpPr>
            <p:cNvPr id="10" name="Freeform 10">
              <a:extLst>
                <a:ext uri="{FF2B5EF4-FFF2-40B4-BE49-F238E27FC236}">
                  <a16:creationId xmlns:a16="http://schemas.microsoft.com/office/drawing/2014/main" id="{2AB0B353-B371-54C0-F645-0F5F19F27DD4}"/>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11" name="TextBox 11">
              <a:extLst>
                <a:ext uri="{FF2B5EF4-FFF2-40B4-BE49-F238E27FC236}">
                  <a16:creationId xmlns:a16="http://schemas.microsoft.com/office/drawing/2014/main" id="{8233E46B-87F7-D639-756D-940FBE5D5147}"/>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cxnSp>
        <p:nvCxnSpPr>
          <p:cNvPr id="12" name="Straight Connector 11">
            <a:extLst>
              <a:ext uri="{FF2B5EF4-FFF2-40B4-BE49-F238E27FC236}">
                <a16:creationId xmlns:a16="http://schemas.microsoft.com/office/drawing/2014/main" id="{55F9FD9B-FDB4-050C-DD12-DAE9ECEF7D1A}"/>
              </a:ext>
            </a:extLst>
          </p:cNvPr>
          <p:cNvCxnSpPr>
            <a:cxnSpLocks/>
          </p:cNvCxnSpPr>
          <p:nvPr/>
        </p:nvCxnSpPr>
        <p:spPr>
          <a:xfrm>
            <a:off x="3267970" y="3551393"/>
            <a:ext cx="11887200" cy="0"/>
          </a:xfrm>
          <a:prstGeom prst="line">
            <a:avLst/>
          </a:prstGeom>
          <a:ln w="38100">
            <a:solidFill>
              <a:srgbClr val="F2F2F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77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A diagram of an implantation level&#10;&#10;Description automatically generated">
            <a:extLst>
              <a:ext uri="{FF2B5EF4-FFF2-40B4-BE49-F238E27FC236}">
                <a16:creationId xmlns:a16="http://schemas.microsoft.com/office/drawing/2014/main" id="{2F72FA14-8375-4417-73A8-3EA174357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6592" y="1962953"/>
            <a:ext cx="5240930" cy="7038173"/>
          </a:xfrm>
          <a:prstGeom prst="rect">
            <a:avLst/>
          </a:prstGeom>
          <a:effectLst>
            <a:outerShdw blurRad="50800" dist="38100" dir="2700000" algn="tl" rotWithShape="0">
              <a:prstClr val="black">
                <a:alpha val="40000"/>
              </a:prstClr>
            </a:outerShdw>
          </a:effectLst>
        </p:spPr>
      </p:pic>
      <p:sp>
        <p:nvSpPr>
          <p:cNvPr id="21" name="Content Placeholder 2">
            <a:extLst>
              <a:ext uri="{FF2B5EF4-FFF2-40B4-BE49-F238E27FC236}">
                <a16:creationId xmlns:a16="http://schemas.microsoft.com/office/drawing/2014/main" id="{00B891BB-6C49-891D-541E-228E804FFD6C}"/>
              </a:ext>
            </a:extLst>
          </p:cNvPr>
          <p:cNvSpPr txBox="1">
            <a:spLocks/>
          </p:cNvSpPr>
          <p:nvPr/>
        </p:nvSpPr>
        <p:spPr>
          <a:xfrm>
            <a:off x="1133826" y="3391119"/>
            <a:ext cx="8832287" cy="31335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a:latin typeface="Lato Bold" panose="020B0604020202020204" charset="0"/>
                <a:ea typeface="Lato Bold" panose="020B0604020202020204" charset="0"/>
                <a:cs typeface="Lato Bold" panose="020B0604020202020204" charset="0"/>
              </a:rPr>
              <a:t>FINEs </a:t>
            </a:r>
            <a:r>
              <a:rPr lang="en-GB" sz="2000">
                <a:latin typeface="Poppins" panose="00000500000000000000" pitchFamily="2" charset="0"/>
                <a:ea typeface="Lato Bold" panose="020B0604020202020204" charset="0"/>
                <a:cs typeface="Poppins" panose="00000500000000000000" pitchFamily="2" charset="0"/>
              </a:rPr>
              <a:t>tested for transtibial amputee</a:t>
            </a:r>
          </a:p>
          <a:p>
            <a:r>
              <a:rPr lang="en-GB" sz="2000">
                <a:latin typeface="Lato Bold" panose="020B0604020202020204" charset="0"/>
                <a:ea typeface="Lato Bold" panose="020B0604020202020204" charset="0"/>
                <a:cs typeface="Lato Bold" panose="020B0604020202020204" charset="0"/>
              </a:rPr>
              <a:t>TIMEs</a:t>
            </a:r>
            <a:r>
              <a:rPr lang="en-GB" sz="2000">
                <a:latin typeface="Poppins" panose="00000500000000000000" pitchFamily="2" charset="0"/>
                <a:ea typeface="Lato Bold" panose="020B0604020202020204" charset="0"/>
                <a:cs typeface="Poppins" panose="00000500000000000000" pitchFamily="2" charset="0"/>
              </a:rPr>
              <a:t> tested for transfemoral amputee</a:t>
            </a:r>
          </a:p>
          <a:p>
            <a:pPr marL="0" indent="0">
              <a:buNone/>
            </a:pPr>
            <a:endParaRPr lang="en-GB" sz="2000">
              <a:latin typeface="Poppins" panose="00000500000000000000" pitchFamily="2" charset="0"/>
              <a:ea typeface="Lato Bold" panose="020B0604020202020204" charset="0"/>
              <a:cs typeface="Poppins" panose="00000500000000000000" pitchFamily="2" charset="0"/>
            </a:endParaRPr>
          </a:p>
          <a:p>
            <a:r>
              <a:rPr lang="en-GB" sz="2000" b="1">
                <a:latin typeface="Lato Bold" panose="020B0604020202020204" charset="0"/>
                <a:ea typeface="Lato Bold" panose="020B0604020202020204" charset="0"/>
                <a:cs typeface="Lato Bold" panose="020B0604020202020204" charset="0"/>
              </a:rPr>
              <a:t>FINEs</a:t>
            </a:r>
            <a:r>
              <a:rPr lang="en-GB" sz="2000">
                <a:latin typeface="Poppins" panose="00000500000000000000" pitchFamily="2" charset="0"/>
                <a:cs typeface="Poppins" panose="00000500000000000000" pitchFamily="2" charset="0"/>
              </a:rPr>
              <a:t>: evoke sensations on </a:t>
            </a:r>
            <a:r>
              <a:rPr lang="en-GB" sz="2000" b="1">
                <a:latin typeface="Lato Bold" panose="020B0604020202020204" charset="0"/>
                <a:ea typeface="Lato Bold" panose="020B0604020202020204" charset="0"/>
                <a:cs typeface="Lato Bold" panose="020B0604020202020204" charset="0"/>
              </a:rPr>
              <a:t>spatially extended areas</a:t>
            </a:r>
            <a:r>
              <a:rPr lang="en-GB" sz="2000">
                <a:latin typeface="Lato Bold" panose="020B0604020202020204" charset="0"/>
                <a:ea typeface="Lato Bold" panose="020B0604020202020204" charset="0"/>
                <a:cs typeface="Lato Bold" panose="020B0604020202020204" charset="0"/>
              </a:rPr>
              <a:t> </a:t>
            </a:r>
            <a:r>
              <a:rPr lang="en-GB" sz="2000">
                <a:latin typeface="Poppins" panose="00000500000000000000" pitchFamily="2" charset="0"/>
                <a:cs typeface="Poppins" panose="00000500000000000000" pitchFamily="2" charset="0"/>
              </a:rPr>
              <a:t>(important for balance and locomotion).</a:t>
            </a:r>
          </a:p>
          <a:p>
            <a:endParaRPr lang="en-GB" sz="2000">
              <a:latin typeface="Poppins" panose="00000500000000000000" pitchFamily="2" charset="0"/>
              <a:cs typeface="Poppins" panose="00000500000000000000" pitchFamily="2" charset="0"/>
            </a:endParaRPr>
          </a:p>
          <a:p>
            <a:r>
              <a:rPr lang="en-GB" sz="2000" b="1">
                <a:latin typeface="Lato Bold" panose="020B0604020202020204" charset="0"/>
                <a:ea typeface="Lato Bold" panose="020B0604020202020204" charset="0"/>
                <a:cs typeface="Lato Bold" panose="020B0604020202020204" charset="0"/>
              </a:rPr>
              <a:t>TIMEs</a:t>
            </a:r>
            <a:r>
              <a:rPr lang="en-GB" sz="2000">
                <a:latin typeface="Poppins" panose="00000500000000000000" pitchFamily="2" charset="0"/>
                <a:cs typeface="Poppins" panose="00000500000000000000" pitchFamily="2" charset="0"/>
              </a:rPr>
              <a:t>: evoke </a:t>
            </a:r>
            <a:r>
              <a:rPr lang="en-GB" sz="2000" b="1">
                <a:latin typeface="Lato Bold" panose="020B0604020202020204" charset="0"/>
                <a:ea typeface="Lato Bold" panose="020B0604020202020204" charset="0"/>
                <a:cs typeface="Lato Bold" panose="020B0604020202020204" charset="0"/>
              </a:rPr>
              <a:t>spatially selective sensations</a:t>
            </a:r>
            <a:r>
              <a:rPr lang="en-GB" sz="2000">
                <a:latin typeface="Poppins" panose="00000500000000000000" pitchFamily="2" charset="0"/>
                <a:cs typeface="Poppins" panose="00000500000000000000" pitchFamily="2" charset="0"/>
              </a:rPr>
              <a:t> (touch, pressure, vibration)</a:t>
            </a:r>
          </a:p>
        </p:txBody>
      </p:sp>
      <p:sp>
        <p:nvSpPr>
          <p:cNvPr id="24" name="Title 1">
            <a:extLst>
              <a:ext uri="{FF2B5EF4-FFF2-40B4-BE49-F238E27FC236}">
                <a16:creationId xmlns:a16="http://schemas.microsoft.com/office/drawing/2014/main" id="{601C722C-13A0-4237-586C-657018B5B6C4}"/>
              </a:ext>
            </a:extLst>
          </p:cNvPr>
          <p:cNvSpPr>
            <a:spLocks noGrp="1"/>
          </p:cNvSpPr>
          <p:nvPr>
            <p:ph type="title" idx="4294967295"/>
          </p:nvPr>
        </p:nvSpPr>
        <p:spPr>
          <a:xfrm>
            <a:off x="-1" y="-398977"/>
            <a:ext cx="18288001" cy="2723078"/>
          </a:xfrm>
        </p:spPr>
        <p:txBody>
          <a:bodyPr>
            <a:normAutofit/>
          </a:bodyPr>
          <a:lstStyle/>
          <a:p>
            <a:br>
              <a:rPr lang="it-IT" sz="3600">
                <a:solidFill>
                  <a:srgbClr val="004AAD"/>
                </a:solidFill>
                <a:latin typeface="League Spartan" panose="020B0604020202020204" charset="0"/>
                <a:ea typeface="Lato Bold" panose="020B0604020202020204" charset="0"/>
                <a:cs typeface="Lato Bold" panose="020B0604020202020204" charset="0"/>
              </a:rPr>
            </a:br>
            <a:r>
              <a:rPr lang="it-IT" sz="2800">
                <a:solidFill>
                  <a:srgbClr val="004AAD"/>
                </a:solidFill>
                <a:latin typeface="League Spartan" panose="020B0604020202020204" charset="0"/>
                <a:ea typeface="Lato Bold" panose="020B0604020202020204" charset="0"/>
                <a:cs typeface="Lato Bold" panose="020B0604020202020204" charset="0"/>
              </a:rPr>
              <a:t>SENSORY FEEDBACK RESTORATION </a:t>
            </a:r>
            <a:br>
              <a:rPr lang="it-IT" sz="2800">
                <a:solidFill>
                  <a:srgbClr val="004AAD"/>
                </a:solidFill>
                <a:latin typeface="League Spartan" panose="020B0604020202020204" charset="0"/>
                <a:ea typeface="Lato Bold" panose="020B0604020202020204" charset="0"/>
                <a:cs typeface="Lato Bold" panose="020B0604020202020204" charset="0"/>
              </a:rPr>
            </a:br>
            <a:r>
              <a:rPr lang="it-IT" sz="3600">
                <a:latin typeface="Lato Bold" panose="020B0604020202020204" charset="0"/>
                <a:ea typeface="Lato Bold" panose="020B0604020202020204" charset="0"/>
                <a:cs typeface="Lato Bold" panose="020B0604020202020204" charset="0"/>
              </a:rPr>
              <a:t>LOWER-LIMB EXTREMITIES</a:t>
            </a:r>
            <a:endParaRPr lang="en-GB" sz="3600">
              <a:latin typeface="Lato Bold" panose="020B0604020202020204" charset="0"/>
              <a:ea typeface="Lato Bold" panose="020B0604020202020204" charset="0"/>
              <a:cs typeface="Lato Bold" panose="020B0604020202020204" charset="0"/>
            </a:endParaRPr>
          </a:p>
        </p:txBody>
      </p:sp>
      <p:sp>
        <p:nvSpPr>
          <p:cNvPr id="25" name="TextBox 24">
            <a:extLst>
              <a:ext uri="{FF2B5EF4-FFF2-40B4-BE49-F238E27FC236}">
                <a16:creationId xmlns:a16="http://schemas.microsoft.com/office/drawing/2014/main" id="{46BC96BF-C681-4D48-4CF3-5B0227F2C53C}"/>
              </a:ext>
            </a:extLst>
          </p:cNvPr>
          <p:cNvSpPr txBox="1"/>
          <p:nvPr/>
        </p:nvSpPr>
        <p:spPr>
          <a:xfrm>
            <a:off x="1133824" y="7340917"/>
            <a:ext cx="8814299" cy="1323439"/>
          </a:xfrm>
          <a:prstGeom prst="rect">
            <a:avLst/>
          </a:prstGeom>
          <a:noFill/>
        </p:spPr>
        <p:txBody>
          <a:bodyPr wrap="square" rtlCol="0">
            <a:spAutoFit/>
          </a:bodyPr>
          <a:lstStyle/>
          <a:p>
            <a:pPr marL="457200" indent="-457200">
              <a:buFont typeface="Arial" panose="020B0604020202020204" pitchFamily="34" charset="0"/>
              <a:buChar char="•"/>
            </a:pPr>
            <a:r>
              <a:rPr lang="en-GB" sz="2000">
                <a:latin typeface="Poppins" panose="00000500000000000000" pitchFamily="2" charset="0"/>
                <a:cs typeface="Poppins" panose="00000500000000000000" pitchFamily="2" charset="0"/>
              </a:rPr>
              <a:t>The neural feedback was then exploited in </a:t>
            </a:r>
            <a:r>
              <a:rPr lang="en-GB" sz="2000">
                <a:latin typeface="Lato Bold" panose="020B0604020202020204" charset="0"/>
                <a:ea typeface="Lato Bold" panose="020B0604020202020204" charset="0"/>
                <a:cs typeface="Lato Bold" panose="020B0604020202020204" charset="0"/>
              </a:rPr>
              <a:t>motion task </a:t>
            </a:r>
          </a:p>
          <a:p>
            <a:endParaRPr lang="en-GB" sz="200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GB" sz="2000">
                <a:latin typeface="Poppins" panose="00000500000000000000" pitchFamily="2" charset="0"/>
                <a:cs typeface="Poppins" panose="00000500000000000000" pitchFamily="2" charset="0"/>
              </a:rPr>
              <a:t>Led to greater </a:t>
            </a:r>
            <a:r>
              <a:rPr lang="en-GB" sz="2000" b="1">
                <a:latin typeface="Lato Bold" panose="020B0604020202020204" charset="0"/>
                <a:ea typeface="Lato Bold" panose="020B0604020202020204" charset="0"/>
                <a:cs typeface="Lato Bold" panose="020B0604020202020204" charset="0"/>
              </a:rPr>
              <a:t>prosthesis </a:t>
            </a:r>
            <a:r>
              <a:rPr lang="en-GB" sz="2000">
                <a:latin typeface="Lato Bold" panose="020B0604020202020204" charset="0"/>
                <a:ea typeface="Lato Bold" panose="020B0604020202020204" charset="0"/>
                <a:cs typeface="Lato Bold" panose="020B0604020202020204" charset="0"/>
              </a:rPr>
              <a:t>embodiment, more confidence </a:t>
            </a:r>
            <a:r>
              <a:rPr lang="en-GB" sz="2000">
                <a:latin typeface="Poppins" panose="00000500000000000000" pitchFamily="2" charset="0"/>
                <a:cs typeface="Poppins" panose="00000500000000000000" pitchFamily="2" charset="0"/>
              </a:rPr>
              <a:t>and reduced </a:t>
            </a:r>
            <a:r>
              <a:rPr lang="en-GB" sz="2000" b="1">
                <a:latin typeface="Lato Bold" panose="020B0604020202020204" charset="0"/>
                <a:ea typeface="Lato Bold" panose="020B0604020202020204" charset="0"/>
                <a:cs typeface="Lato Bold" panose="020B0604020202020204" charset="0"/>
              </a:rPr>
              <a:t>cognitive effort </a:t>
            </a:r>
            <a:r>
              <a:rPr lang="en-GB" sz="2000">
                <a:latin typeface="Poppins" panose="00000500000000000000" pitchFamily="2" charset="0"/>
                <a:cs typeface="Poppins" panose="00000500000000000000" pitchFamily="2" charset="0"/>
              </a:rPr>
              <a:t>during prosthetic use.</a:t>
            </a:r>
            <a:endParaRPr lang="en-GB" sz="2000"/>
          </a:p>
        </p:txBody>
      </p:sp>
      <p:sp>
        <p:nvSpPr>
          <p:cNvPr id="3" name="TextBox 2">
            <a:extLst>
              <a:ext uri="{FF2B5EF4-FFF2-40B4-BE49-F238E27FC236}">
                <a16:creationId xmlns:a16="http://schemas.microsoft.com/office/drawing/2014/main" id="{48C6C214-0683-CC26-D5DD-4E98E3145075}"/>
              </a:ext>
            </a:extLst>
          </p:cNvPr>
          <p:cNvSpPr txBox="1"/>
          <p:nvPr/>
        </p:nvSpPr>
        <p:spPr>
          <a:xfrm>
            <a:off x="1133826" y="2557727"/>
            <a:ext cx="8832287" cy="769441"/>
          </a:xfrm>
          <a:prstGeom prst="rect">
            <a:avLst/>
          </a:prstGeom>
          <a:noFill/>
        </p:spPr>
        <p:txBody>
          <a:bodyPr wrap="square">
            <a:spAutoFit/>
          </a:bodyPr>
          <a:lstStyle/>
          <a:p>
            <a:pPr marL="0" indent="0">
              <a:buFont typeface="Arial" pitchFamily="34" charset="0"/>
              <a:buNone/>
            </a:pPr>
            <a:r>
              <a:rPr lang="en-GB" sz="2200" b="1">
                <a:solidFill>
                  <a:srgbClr val="004AAD"/>
                </a:solidFill>
                <a:latin typeface="League Spartan" panose="020B0604020202020204" charset="0"/>
              </a:rPr>
              <a:t>RESTORING SENSATIONS VIA SCIATIC NERVE STIMULATION</a:t>
            </a:r>
            <a:endParaRPr lang="en-GB" sz="2200">
              <a:solidFill>
                <a:srgbClr val="004AAD"/>
              </a:solidFill>
              <a:latin typeface="League Spartan" panose="020B0604020202020204" charset="0"/>
            </a:endParaRPr>
          </a:p>
        </p:txBody>
      </p:sp>
      <p:sp>
        <p:nvSpPr>
          <p:cNvPr id="5" name="TextBox 4">
            <a:extLst>
              <a:ext uri="{FF2B5EF4-FFF2-40B4-BE49-F238E27FC236}">
                <a16:creationId xmlns:a16="http://schemas.microsoft.com/office/drawing/2014/main" id="{3911CB2C-6774-FB2A-32E7-203D1090FD01}"/>
              </a:ext>
            </a:extLst>
          </p:cNvPr>
          <p:cNvSpPr txBox="1"/>
          <p:nvPr/>
        </p:nvSpPr>
        <p:spPr>
          <a:xfrm>
            <a:off x="1133824" y="6879252"/>
            <a:ext cx="8832289" cy="430887"/>
          </a:xfrm>
          <a:prstGeom prst="rect">
            <a:avLst/>
          </a:prstGeom>
          <a:noFill/>
        </p:spPr>
        <p:txBody>
          <a:bodyPr wrap="square">
            <a:spAutoFit/>
          </a:bodyPr>
          <a:lstStyle/>
          <a:p>
            <a:r>
              <a:rPr lang="en-GB" sz="2200" b="1">
                <a:solidFill>
                  <a:srgbClr val="004AAD"/>
                </a:solidFill>
                <a:latin typeface="League Spartan" panose="020B0604020202020204" charset="0"/>
                <a:cs typeface="Poppins" panose="00000500000000000000" pitchFamily="2" charset="0"/>
              </a:rPr>
              <a:t>FUNCTIONAL IMPROVEMENT</a:t>
            </a:r>
            <a:endParaRPr lang="en-GB" sz="2200">
              <a:solidFill>
                <a:srgbClr val="004AAD"/>
              </a:solidFill>
              <a:latin typeface="League Spartan" panose="020B0604020202020204" charset="0"/>
              <a:cs typeface="Poppins" panose="00000500000000000000" pitchFamily="2" charset="0"/>
            </a:endParaRPr>
          </a:p>
        </p:txBody>
      </p:sp>
    </p:spTree>
    <p:extLst>
      <p:ext uri="{BB962C8B-B14F-4D97-AF65-F5344CB8AC3E}">
        <p14:creationId xmlns:p14="http://schemas.microsoft.com/office/powerpoint/2010/main" val="1995596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FD688150-EBF5-FF34-7525-16D90C46648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1D92C87-0B22-6B93-AD47-5298A737ED9B}"/>
              </a:ext>
            </a:extLst>
          </p:cNvPr>
          <p:cNvSpPr txBox="1"/>
          <p:nvPr/>
        </p:nvSpPr>
        <p:spPr>
          <a:xfrm>
            <a:off x="8571255" y="3672098"/>
            <a:ext cx="8696325" cy="3170099"/>
          </a:xfrm>
          <a:prstGeom prst="rect">
            <a:avLst/>
          </a:prstGeom>
          <a:noFill/>
        </p:spPr>
        <p:txBody>
          <a:bodyPr wrap="square" rtlCol="0">
            <a:spAutoFit/>
          </a:bodyPr>
          <a:lstStyle/>
          <a:p>
            <a:pPr marL="342900" indent="-342900">
              <a:buFont typeface="Arial" panose="020B0604020202020204" pitchFamily="34" charset="0"/>
              <a:buChar char="•"/>
            </a:pPr>
            <a:r>
              <a:rPr lang="en-GB" sz="2000">
                <a:latin typeface="Poppins" panose="00000500000000000000" pitchFamily="2" charset="0"/>
                <a:cs typeface="Poppins" panose="00000500000000000000" pitchFamily="2" charset="0"/>
              </a:rPr>
              <a:t>A surgical approach connecting </a:t>
            </a:r>
            <a:r>
              <a:rPr lang="en-GB" sz="2000" b="1">
                <a:latin typeface="Lato Bold" panose="020B0604020202020204" charset="0"/>
                <a:ea typeface="Lato Bold" panose="020B0604020202020204" charset="0"/>
                <a:cs typeface="Lato Bold" panose="020B0604020202020204" charset="0"/>
              </a:rPr>
              <a:t>agonist and antagonist muscle-tendon pairs</a:t>
            </a:r>
            <a:r>
              <a:rPr lang="en-GB" sz="2000">
                <a:latin typeface="Lato Bold" panose="020B0604020202020204" charset="0"/>
                <a:ea typeface="Lato Bold" panose="020B0604020202020204" charset="0"/>
                <a:cs typeface="Lato Bold" panose="020B0604020202020204" charset="0"/>
              </a:rPr>
              <a:t>.</a:t>
            </a:r>
          </a:p>
          <a:p>
            <a:pPr marL="342900" indent="-342900">
              <a:buFont typeface="Arial" panose="020B0604020202020204" pitchFamily="34" charset="0"/>
              <a:buChar char="•"/>
            </a:pPr>
            <a:endParaRPr lang="en-GB" sz="2000">
              <a:latin typeface="Lato Bold" panose="020B0604020202020204" charset="0"/>
              <a:ea typeface="Lato Bold" panose="020B0604020202020204" charset="0"/>
              <a:cs typeface="Lato Bold" panose="020B0604020202020204" charset="0"/>
            </a:endParaRPr>
          </a:p>
          <a:p>
            <a:pPr marL="342900" indent="-342900">
              <a:buFont typeface="Arial" panose="020B0604020202020204" pitchFamily="34" charset="0"/>
              <a:buChar char="•"/>
            </a:pPr>
            <a:r>
              <a:rPr lang="en-GB" sz="2000">
                <a:latin typeface="Poppins" panose="00000500000000000000" pitchFamily="2" charset="0"/>
                <a:cs typeface="Poppins" panose="00000500000000000000" pitchFamily="2" charset="0"/>
              </a:rPr>
              <a:t>Restore proprioceptive sensations (transtibial amputee)</a:t>
            </a:r>
            <a:endParaRPr lang="en-GB" sz="2000">
              <a:latin typeface="Lato Bold" panose="020B0604020202020204" charset="0"/>
              <a:ea typeface="Lato Bold" panose="020B0604020202020204" charset="0"/>
              <a:cs typeface="Lato Bold" panose="020B0604020202020204" charset="0"/>
            </a:endParaRPr>
          </a:p>
          <a:p>
            <a:pPr marL="342900" indent="-342900">
              <a:buFont typeface="Arial" panose="020B0604020202020204" pitchFamily="34" charset="0"/>
              <a:buChar char="•"/>
            </a:pPr>
            <a:endParaRPr lang="en-GB" sz="2000">
              <a:latin typeface="Lato Bold" panose="020B0604020202020204" charset="0"/>
              <a:ea typeface="Lato Bold" panose="020B0604020202020204" charset="0"/>
              <a:cs typeface="Lato Bold" panose="020B0604020202020204" charset="0"/>
            </a:endParaRPr>
          </a:p>
          <a:p>
            <a:pPr marL="342900" indent="-342900">
              <a:buFont typeface="Arial" panose="020B0604020202020204" pitchFamily="34" charset="0"/>
              <a:buChar char="•"/>
            </a:pPr>
            <a:r>
              <a:rPr lang="en-GB" sz="2000">
                <a:latin typeface="Poppins" panose="00000500000000000000" pitchFamily="2" charset="0"/>
                <a:cs typeface="Poppins" panose="00000500000000000000" pitchFamily="2" charset="0"/>
              </a:rPr>
              <a:t>This technique give back information about </a:t>
            </a:r>
            <a:r>
              <a:rPr lang="en-GB" sz="2000">
                <a:latin typeface="Lato Bold" panose="020B0604020202020204" charset="0"/>
                <a:ea typeface="Lato Bold" panose="020B0604020202020204" charset="0"/>
                <a:cs typeface="Lato Bold" panose="020B0604020202020204" charset="0"/>
              </a:rPr>
              <a:t>speed and force</a:t>
            </a:r>
            <a:r>
              <a:rPr lang="en-GB" sz="2000">
                <a:latin typeface="Poppins" panose="00000500000000000000" pitchFamily="2" charset="0"/>
                <a:cs typeface="Poppins" panose="00000500000000000000" pitchFamily="2" charset="0"/>
              </a:rPr>
              <a:t>, which is then </a:t>
            </a:r>
            <a:r>
              <a:rPr lang="en-GB" sz="2000">
                <a:latin typeface="Lato Bold" panose="020B0604020202020204" charset="0"/>
                <a:ea typeface="Lato Bold" panose="020B0604020202020204" charset="0"/>
                <a:cs typeface="Lato Bold" panose="020B0604020202020204" charset="0"/>
              </a:rPr>
              <a:t>perceived</a:t>
            </a:r>
            <a:r>
              <a:rPr lang="en-GB" sz="2000">
                <a:latin typeface="Poppins" panose="00000500000000000000" pitchFamily="2" charset="0"/>
                <a:cs typeface="Poppins" panose="00000500000000000000" pitchFamily="2" charset="0"/>
              </a:rPr>
              <a:t> as </a:t>
            </a:r>
            <a:r>
              <a:rPr lang="en-GB" sz="2000">
                <a:latin typeface="Lato Bold" panose="020B0604020202020204" charset="0"/>
                <a:ea typeface="Lato Bold" panose="020B0604020202020204" charset="0"/>
                <a:cs typeface="Lato Bold" panose="020B0604020202020204" charset="0"/>
              </a:rPr>
              <a:t>physiological joint proprioception</a:t>
            </a:r>
          </a:p>
          <a:p>
            <a:pPr marL="342900" indent="-342900">
              <a:buFont typeface="Arial" panose="020B0604020202020204" pitchFamily="34" charset="0"/>
              <a:buChar char="•"/>
            </a:pPr>
            <a:endParaRPr lang="en-GB" sz="2000">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GB" sz="2000">
                <a:latin typeface="Poppins" panose="00000500000000000000" pitchFamily="2" charset="0"/>
                <a:cs typeface="Poppins" panose="00000500000000000000" pitchFamily="2" charset="0"/>
              </a:rPr>
              <a:t>Multiple AMI pairs can enable control and sensation for various prosthetic joints.</a:t>
            </a:r>
          </a:p>
        </p:txBody>
      </p:sp>
      <p:pic>
        <p:nvPicPr>
          <p:cNvPr id="12" name="Picture 11" descr="A diagram of a number of objects&#10;&#10;Description automatically generated with medium confidence">
            <a:extLst>
              <a:ext uri="{FF2B5EF4-FFF2-40B4-BE49-F238E27FC236}">
                <a16:creationId xmlns:a16="http://schemas.microsoft.com/office/drawing/2014/main" id="{E4439A45-1210-780D-A749-FE38EE5D8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03" y="3175708"/>
            <a:ext cx="7495843" cy="4378911"/>
          </a:xfrm>
          <a:prstGeom prst="rect">
            <a:avLst/>
          </a:prstGeom>
          <a:noFill/>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7A5A5F22-8FE2-E8AA-78C2-DAEB11B60FAB}"/>
              </a:ext>
            </a:extLst>
          </p:cNvPr>
          <p:cNvSpPr txBox="1">
            <a:spLocks/>
          </p:cNvSpPr>
          <p:nvPr/>
        </p:nvSpPr>
        <p:spPr>
          <a:xfrm>
            <a:off x="-1" y="-398977"/>
            <a:ext cx="18288001" cy="264687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sz="2800">
                <a:solidFill>
                  <a:srgbClr val="004AAD"/>
                </a:solidFill>
                <a:latin typeface="League Spartan" panose="020B0604020202020204" charset="0"/>
                <a:ea typeface="Lato Bold" panose="020B0604020202020204" charset="0"/>
                <a:cs typeface="Lato Bold" panose="020B0604020202020204" charset="0"/>
              </a:rPr>
              <a:t>SENSORY FEEDBACK RESTORATION </a:t>
            </a:r>
            <a:br>
              <a:rPr lang="it-IT" sz="3600">
                <a:solidFill>
                  <a:srgbClr val="004AAD"/>
                </a:solidFill>
                <a:latin typeface="League Spartan" panose="020B0604020202020204" charset="0"/>
                <a:ea typeface="Lato Bold" panose="020B0604020202020204" charset="0"/>
                <a:cs typeface="Lato Bold" panose="020B0604020202020204" charset="0"/>
              </a:rPr>
            </a:br>
            <a:r>
              <a:rPr lang="it-IT" sz="3600">
                <a:latin typeface="Lato Bold" panose="020B0604020202020204" charset="0"/>
                <a:ea typeface="Lato Bold" panose="020B0604020202020204" charset="0"/>
                <a:cs typeface="Lato Bold" panose="020B0604020202020204" charset="0"/>
              </a:rPr>
              <a:t>LOWER-LIMB EXTREMITIES</a:t>
            </a:r>
            <a:endParaRPr lang="en-GB" sz="3600">
              <a:latin typeface="Lato Bold" panose="020B0604020202020204" charset="0"/>
              <a:ea typeface="Lato Bold" panose="020B0604020202020204" charset="0"/>
              <a:cs typeface="Lato Bold" panose="020B0604020202020204" charset="0"/>
            </a:endParaRPr>
          </a:p>
        </p:txBody>
      </p:sp>
      <p:sp>
        <p:nvSpPr>
          <p:cNvPr id="8" name="TextBox 7">
            <a:extLst>
              <a:ext uri="{FF2B5EF4-FFF2-40B4-BE49-F238E27FC236}">
                <a16:creationId xmlns:a16="http://schemas.microsoft.com/office/drawing/2014/main" id="{2E6D7446-0F1B-541B-24B9-97FB72E7DC4A}"/>
              </a:ext>
            </a:extLst>
          </p:cNvPr>
          <p:cNvSpPr txBox="1"/>
          <p:nvPr/>
        </p:nvSpPr>
        <p:spPr>
          <a:xfrm>
            <a:off x="8571254" y="2625951"/>
            <a:ext cx="8696325" cy="769441"/>
          </a:xfrm>
          <a:prstGeom prst="rect">
            <a:avLst/>
          </a:prstGeom>
          <a:noFill/>
        </p:spPr>
        <p:txBody>
          <a:bodyPr wrap="square">
            <a:spAutoFit/>
          </a:bodyPr>
          <a:lstStyle/>
          <a:p>
            <a:pPr algn="ctr"/>
            <a:r>
              <a:rPr lang="en-GB" sz="2200" b="1">
                <a:solidFill>
                  <a:srgbClr val="004AAD"/>
                </a:solidFill>
                <a:latin typeface="League Spartan" panose="020B0604020202020204" charset="0"/>
                <a:cs typeface="Poppins" panose="00000500000000000000" pitchFamily="2" charset="0"/>
              </a:rPr>
              <a:t>AGONIST–ANTAGONIST MYONEURAL INTERFACE </a:t>
            </a:r>
          </a:p>
          <a:p>
            <a:pPr algn="ctr"/>
            <a:r>
              <a:rPr lang="en-GB" sz="2200" b="1">
                <a:solidFill>
                  <a:srgbClr val="004AAD"/>
                </a:solidFill>
                <a:latin typeface="League Spartan" panose="020B0604020202020204" charset="0"/>
                <a:cs typeface="Poppins" panose="00000500000000000000" pitchFamily="2" charset="0"/>
              </a:rPr>
              <a:t>(AMI)</a:t>
            </a:r>
          </a:p>
        </p:txBody>
      </p:sp>
    </p:spTree>
    <p:extLst>
      <p:ext uri="{BB962C8B-B14F-4D97-AF65-F5344CB8AC3E}">
        <p14:creationId xmlns:p14="http://schemas.microsoft.com/office/powerpoint/2010/main" val="3075323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53BD58F2-96E2-45CB-81CD-7938C73A1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C3FBA-1676-3DD0-2E98-DBA0B8FCCCD9}"/>
              </a:ext>
            </a:extLst>
          </p:cNvPr>
          <p:cNvSpPr>
            <a:spLocks noGrp="1"/>
          </p:cNvSpPr>
          <p:nvPr>
            <p:ph type="title" idx="4294967295"/>
          </p:nvPr>
        </p:nvSpPr>
        <p:spPr>
          <a:xfrm>
            <a:off x="-133165" y="1"/>
            <a:ext cx="18421165" cy="1885950"/>
          </a:xfrm>
        </p:spPr>
        <p:txBody>
          <a:bodyPr anchor="b">
            <a:normAutofit/>
          </a:bodyPr>
          <a:lstStyle/>
          <a:p>
            <a:r>
              <a:rPr lang="it-IT" sz="4000">
                <a:solidFill>
                  <a:srgbClr val="004AAD"/>
                </a:solidFill>
                <a:latin typeface="League Spartan" panose="020B0604020202020204" charset="0"/>
                <a:ea typeface="Lato Bold" panose="020B0604020202020204" charset="0"/>
                <a:cs typeface="Lato Bold" panose="020B0604020202020204" charset="0"/>
              </a:rPr>
              <a:t>ELECTRODES</a:t>
            </a:r>
            <a:r>
              <a:rPr lang="it-IT" sz="4000">
                <a:solidFill>
                  <a:srgbClr val="004AAD"/>
                </a:solidFill>
                <a:latin typeface="League Spartan" panose="020B0604020202020204" charset="0"/>
              </a:rPr>
              <a:t> </a:t>
            </a:r>
            <a:br>
              <a:rPr lang="it-IT" sz="5400">
                <a:solidFill>
                  <a:srgbClr val="004AAD"/>
                </a:solidFill>
                <a:latin typeface="League Spartan" panose="020B0604020202020204" charset="0"/>
              </a:rPr>
            </a:br>
            <a:r>
              <a:rPr lang="it-IT" sz="3600">
                <a:latin typeface="Lato Bold" panose="020B0604020202020204" charset="0"/>
                <a:ea typeface="Lato Bold" panose="020B0604020202020204" charset="0"/>
                <a:cs typeface="Lato Bold" panose="020B0604020202020204" charset="0"/>
              </a:rPr>
              <a:t>OPTIMIZATION</a:t>
            </a:r>
            <a:endParaRPr lang="en-GB" sz="3600">
              <a:latin typeface="Lato Bold" panose="020B0604020202020204" charset="0"/>
              <a:ea typeface="Lato Bold" panose="020B0604020202020204" charset="0"/>
              <a:cs typeface="Lato Bold" panose="020B0604020202020204" charset="0"/>
            </a:endParaRPr>
          </a:p>
        </p:txBody>
      </p:sp>
      <p:sp>
        <p:nvSpPr>
          <p:cNvPr id="3" name="Content Placeholder 2">
            <a:extLst>
              <a:ext uri="{FF2B5EF4-FFF2-40B4-BE49-F238E27FC236}">
                <a16:creationId xmlns:a16="http://schemas.microsoft.com/office/drawing/2014/main" id="{07DC161F-B2B1-D9A2-0F28-D11F7D0F801B}"/>
              </a:ext>
            </a:extLst>
          </p:cNvPr>
          <p:cNvSpPr>
            <a:spLocks noGrp="1"/>
          </p:cNvSpPr>
          <p:nvPr>
            <p:ph idx="4294967295"/>
          </p:nvPr>
        </p:nvSpPr>
        <p:spPr>
          <a:xfrm>
            <a:off x="660163" y="2900919"/>
            <a:ext cx="7931747" cy="1499007"/>
          </a:xfrm>
        </p:spPr>
        <p:txBody>
          <a:bodyPr>
            <a:normAutofit/>
          </a:bodyPr>
          <a:lstStyle/>
          <a:p>
            <a:pPr>
              <a:lnSpc>
                <a:spcPct val="90000"/>
              </a:lnSpc>
            </a:pPr>
            <a:r>
              <a:rPr lang="en-GB" sz="2000">
                <a:latin typeface="Poppins" panose="00000500000000000000" pitchFamily="2" charset="0"/>
                <a:cs typeface="Poppins" panose="00000500000000000000" pitchFamily="2" charset="0"/>
              </a:rPr>
              <a:t>Developing an anatomically sciatic nerve model </a:t>
            </a:r>
            <a:endParaRPr lang="en-GB" sz="2000">
              <a:latin typeface="Lato Bold" panose="020B0604020202020204" charset="0"/>
              <a:ea typeface="Lato Bold" panose="020B0604020202020204" charset="0"/>
              <a:cs typeface="Lato Bold" panose="020B0604020202020204" charset="0"/>
            </a:endParaRPr>
          </a:p>
          <a:p>
            <a:pPr>
              <a:lnSpc>
                <a:spcPct val="90000"/>
              </a:lnSpc>
            </a:pPr>
            <a:r>
              <a:rPr lang="en-GB" sz="2000">
                <a:latin typeface="Lato Bold" panose="020B0604020202020204" charset="0"/>
                <a:ea typeface="Lato Bold" panose="020B0604020202020204" charset="0"/>
                <a:cs typeface="Lato Bold" panose="020B0604020202020204" charset="0"/>
              </a:rPr>
              <a:t>Finite Element Model (FEM) </a:t>
            </a:r>
            <a:r>
              <a:rPr lang="en-GB" sz="2000">
                <a:latin typeface="Poppins" panose="00000500000000000000" pitchFamily="2" charset="0"/>
                <a:cs typeface="Poppins" panose="00000500000000000000" pitchFamily="2" charset="0"/>
              </a:rPr>
              <a:t>for electric potential calculation</a:t>
            </a:r>
          </a:p>
          <a:p>
            <a:pPr>
              <a:lnSpc>
                <a:spcPct val="90000"/>
              </a:lnSpc>
            </a:pPr>
            <a:r>
              <a:rPr lang="en-GB" sz="2000">
                <a:latin typeface="Lato Bold" panose="020B0604020202020204" charset="0"/>
                <a:ea typeface="Lato Bold" panose="020B0604020202020204" charset="0"/>
                <a:cs typeface="Lato Bold" panose="020B0604020202020204" charset="0"/>
              </a:rPr>
              <a:t>Electro-neuro model (ENM) </a:t>
            </a:r>
            <a:r>
              <a:rPr lang="en-GB" sz="2000">
                <a:latin typeface="Poppins" panose="00000500000000000000" pitchFamily="2" charset="0"/>
                <a:cs typeface="Poppins" panose="00000500000000000000" pitchFamily="2" charset="0"/>
              </a:rPr>
              <a:t>to simulate invasive neural stimulation.</a:t>
            </a:r>
          </a:p>
        </p:txBody>
      </p:sp>
      <p:pic>
        <p:nvPicPr>
          <p:cNvPr id="6" name="Picture 5" descr="A diagram of different types of fiber&#10;&#10;Description automatically generated">
            <a:extLst>
              <a:ext uri="{FF2B5EF4-FFF2-40B4-BE49-F238E27FC236}">
                <a16:creationId xmlns:a16="http://schemas.microsoft.com/office/drawing/2014/main" id="{F0A28FF1-95C8-52CB-606F-DA691AFD6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519" y="4559054"/>
            <a:ext cx="8253318" cy="2991828"/>
          </a:xfrm>
          <a:prstGeom prst="rect">
            <a:avLst/>
          </a:prstGeom>
          <a:effectLst>
            <a:outerShdw blurRad="50800" dist="38100" dir="8100000" algn="tr" rotWithShape="0">
              <a:prstClr val="black">
                <a:alpha val="40000"/>
              </a:prstClr>
            </a:outerShdw>
          </a:effectLst>
        </p:spPr>
      </p:pic>
      <p:sp>
        <p:nvSpPr>
          <p:cNvPr id="5" name="TextBox 4">
            <a:extLst>
              <a:ext uri="{FF2B5EF4-FFF2-40B4-BE49-F238E27FC236}">
                <a16:creationId xmlns:a16="http://schemas.microsoft.com/office/drawing/2014/main" id="{1BBF69F7-5DC3-D0DB-C87B-980DAD628C17}"/>
              </a:ext>
            </a:extLst>
          </p:cNvPr>
          <p:cNvSpPr txBox="1"/>
          <p:nvPr/>
        </p:nvSpPr>
        <p:spPr>
          <a:xfrm>
            <a:off x="660163" y="2466955"/>
            <a:ext cx="7931747" cy="405496"/>
          </a:xfrm>
          <a:prstGeom prst="rect">
            <a:avLst/>
          </a:prstGeom>
          <a:noFill/>
        </p:spPr>
        <p:txBody>
          <a:bodyPr wrap="square">
            <a:spAutoFit/>
          </a:bodyPr>
          <a:lstStyle/>
          <a:p>
            <a:pPr marL="0" indent="0">
              <a:lnSpc>
                <a:spcPct val="90000"/>
              </a:lnSpc>
              <a:buNone/>
            </a:pPr>
            <a:r>
              <a:rPr lang="it-IT" sz="2200">
                <a:solidFill>
                  <a:srgbClr val="004AAD"/>
                </a:solidFill>
                <a:latin typeface="League Spartan" panose="020B0604020202020204" charset="0"/>
                <a:ea typeface="Lato Bold" panose="020B0604020202020204" charset="0"/>
                <a:cs typeface="Lato Bold" panose="020B0604020202020204" charset="0"/>
              </a:rPr>
              <a:t>HYBRID FEM-NEURON MODEL</a:t>
            </a:r>
            <a:endParaRPr lang="en-GB" sz="2200">
              <a:solidFill>
                <a:srgbClr val="004AAD"/>
              </a:solidFill>
              <a:latin typeface="League Spartan" panose="020B0604020202020204" charset="0"/>
              <a:ea typeface="Lato Bold" panose="020B0604020202020204" charset="0"/>
              <a:cs typeface="Lato Bold" panose="020B0604020202020204" charset="0"/>
            </a:endParaRPr>
          </a:p>
        </p:txBody>
      </p:sp>
      <p:sp>
        <p:nvSpPr>
          <p:cNvPr id="8" name="TextBox 7">
            <a:extLst>
              <a:ext uri="{FF2B5EF4-FFF2-40B4-BE49-F238E27FC236}">
                <a16:creationId xmlns:a16="http://schemas.microsoft.com/office/drawing/2014/main" id="{328167BC-0A61-659A-961D-B0A2C0EA7C7F}"/>
              </a:ext>
            </a:extLst>
          </p:cNvPr>
          <p:cNvSpPr txBox="1"/>
          <p:nvPr/>
        </p:nvSpPr>
        <p:spPr>
          <a:xfrm>
            <a:off x="660163" y="5038023"/>
            <a:ext cx="7931747" cy="2033890"/>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GB" sz="2000">
                <a:latin typeface="Poppins" panose="00000500000000000000" pitchFamily="2" charset="0"/>
                <a:ea typeface="Lato Bold" panose="020B0604020202020204" charset="0"/>
                <a:cs typeface="Poppins" panose="00000500000000000000" pitchFamily="2" charset="0"/>
              </a:rPr>
              <a:t>The </a:t>
            </a:r>
            <a:r>
              <a:rPr lang="en-GB" sz="2000">
                <a:latin typeface="Lato Bold" panose="020B0604020202020204" charset="0"/>
                <a:ea typeface="Lato Bold" panose="020B0604020202020204" charset="0"/>
                <a:cs typeface="Lato Bold" panose="020B0604020202020204" charset="0"/>
              </a:rPr>
              <a:t>FEM-NEURO MODEL </a:t>
            </a:r>
            <a:r>
              <a:rPr lang="en-GB" sz="2000">
                <a:latin typeface="Poppins" panose="00000500000000000000" pitchFamily="2" charset="0"/>
                <a:ea typeface="Lato Bold" panose="020B0604020202020204" charset="0"/>
                <a:cs typeface="Poppins" panose="00000500000000000000" pitchFamily="2" charset="0"/>
              </a:rPr>
              <a:t>is used for testing and evaluate the efficiency of </a:t>
            </a:r>
            <a:r>
              <a:rPr lang="en-GB" sz="2000">
                <a:latin typeface="Lato Bold" panose="020B0604020202020204" charset="0"/>
                <a:ea typeface="Lato Bold" panose="020B0604020202020204" charset="0"/>
                <a:cs typeface="Lato Bold" panose="020B0604020202020204" charset="0"/>
              </a:rPr>
              <a:t>TIMEs</a:t>
            </a:r>
            <a:r>
              <a:rPr lang="en-GB" sz="2000">
                <a:latin typeface="Poppins" panose="00000500000000000000" pitchFamily="2" charset="0"/>
                <a:ea typeface="Lato Bold" panose="020B0604020202020204" charset="0"/>
                <a:cs typeface="Poppins" panose="00000500000000000000" pitchFamily="2" charset="0"/>
              </a:rPr>
              <a:t> and </a:t>
            </a:r>
            <a:r>
              <a:rPr lang="en-GB" sz="2000">
                <a:latin typeface="Lato Bold" panose="020B0604020202020204" charset="0"/>
                <a:ea typeface="Lato Bold" panose="020B0604020202020204" charset="0"/>
                <a:cs typeface="Lato Bold" panose="020B0604020202020204" charset="0"/>
              </a:rPr>
              <a:t>FINEs </a:t>
            </a:r>
            <a:r>
              <a:rPr lang="en-GB" sz="2000">
                <a:latin typeface="Poppins" panose="00000500000000000000" pitchFamily="2" charset="0"/>
                <a:ea typeface="Lato Bold" panose="020B0604020202020204" charset="0"/>
                <a:cs typeface="Poppins" panose="00000500000000000000" pitchFamily="2" charset="0"/>
              </a:rPr>
              <a:t>electrodes with different active site configurations.</a:t>
            </a:r>
          </a:p>
          <a:p>
            <a:pPr>
              <a:lnSpc>
                <a:spcPct val="90000"/>
              </a:lnSpc>
            </a:pPr>
            <a:endParaRPr lang="en-GB" sz="2000">
              <a:latin typeface="Poppins" panose="00000500000000000000" pitchFamily="2" charset="0"/>
              <a:ea typeface="Lato Bold" panose="020B0604020202020204" charset="0"/>
              <a:cs typeface="Poppins" panose="00000500000000000000" pitchFamily="2" charset="0"/>
            </a:endParaRPr>
          </a:p>
          <a:p>
            <a:pPr marL="285750" indent="-285750">
              <a:lnSpc>
                <a:spcPct val="90000"/>
              </a:lnSpc>
              <a:buFont typeface="Arial" panose="020B0604020202020204" pitchFamily="34" charset="0"/>
              <a:buChar char="•"/>
            </a:pPr>
            <a:r>
              <a:rPr lang="en-GB" sz="2000">
                <a:latin typeface="Poppins" panose="00000500000000000000" pitchFamily="2" charset="0"/>
                <a:ea typeface="Lato Bold" panose="020B0604020202020204" charset="0"/>
                <a:cs typeface="Poppins" panose="00000500000000000000" pitchFamily="2" charset="0"/>
              </a:rPr>
              <a:t>The goal was to find the optimal interface to use in human subjects, their surgical placement and beneficial policy of stimulation</a:t>
            </a:r>
          </a:p>
        </p:txBody>
      </p:sp>
      <p:sp>
        <p:nvSpPr>
          <p:cNvPr id="10" name="TextBox 9">
            <a:extLst>
              <a:ext uri="{FF2B5EF4-FFF2-40B4-BE49-F238E27FC236}">
                <a16:creationId xmlns:a16="http://schemas.microsoft.com/office/drawing/2014/main" id="{CBD3CF07-7B80-45DF-6B21-DD41191A207F}"/>
              </a:ext>
            </a:extLst>
          </p:cNvPr>
          <p:cNvSpPr txBox="1"/>
          <p:nvPr/>
        </p:nvSpPr>
        <p:spPr>
          <a:xfrm>
            <a:off x="660163" y="4607136"/>
            <a:ext cx="7931747" cy="430887"/>
          </a:xfrm>
          <a:prstGeom prst="rect">
            <a:avLst/>
          </a:prstGeom>
          <a:noFill/>
        </p:spPr>
        <p:txBody>
          <a:bodyPr wrap="square">
            <a:spAutoFit/>
          </a:bodyPr>
          <a:lstStyle/>
          <a:p>
            <a:r>
              <a:rPr lang="en-GB" sz="2200">
                <a:solidFill>
                  <a:srgbClr val="004AAD"/>
                </a:solidFill>
                <a:latin typeface="League Spartan" panose="020B0604020202020204" charset="0"/>
                <a:ea typeface="Lato Bold" panose="020B0604020202020204" charset="0"/>
                <a:cs typeface="Lato Bold" panose="020B0604020202020204" charset="0"/>
              </a:rPr>
              <a:t>METHODS</a:t>
            </a:r>
            <a:endParaRPr lang="en-GB" sz="2200">
              <a:solidFill>
                <a:srgbClr val="004AAD"/>
              </a:solidFill>
              <a:latin typeface="League Spartan" panose="020B0604020202020204" charset="0"/>
            </a:endParaRPr>
          </a:p>
        </p:txBody>
      </p:sp>
      <p:sp>
        <p:nvSpPr>
          <p:cNvPr id="11" name="TextBox 10">
            <a:extLst>
              <a:ext uri="{FF2B5EF4-FFF2-40B4-BE49-F238E27FC236}">
                <a16:creationId xmlns:a16="http://schemas.microsoft.com/office/drawing/2014/main" id="{679E6A9D-3588-614D-032E-CA9C39FDF4D9}"/>
              </a:ext>
            </a:extLst>
          </p:cNvPr>
          <p:cNvSpPr txBox="1"/>
          <p:nvPr/>
        </p:nvSpPr>
        <p:spPr>
          <a:xfrm>
            <a:off x="660163" y="7908296"/>
            <a:ext cx="7931747" cy="1341136"/>
          </a:xfrm>
          <a:prstGeom prst="rect">
            <a:avLst/>
          </a:prstGeom>
          <a:noFill/>
        </p:spPr>
        <p:txBody>
          <a:bodyPr wrap="square">
            <a:spAutoFit/>
          </a:bodyPr>
          <a:lstStyle/>
          <a:p>
            <a:pPr marL="285750" indent="-285750">
              <a:lnSpc>
                <a:spcPct val="90000"/>
              </a:lnSpc>
              <a:buFont typeface="Arial" panose="020B0604020202020204" pitchFamily="34" charset="0"/>
              <a:buChar char="•"/>
            </a:pPr>
            <a:r>
              <a:rPr lang="en-GB" sz="1800">
                <a:latin typeface="Lato Bold" panose="020B0604020202020204" charset="0"/>
                <a:ea typeface="Lato Bold" panose="020B0604020202020204" charset="0"/>
                <a:cs typeface="Lato Bold" panose="020B0604020202020204" charset="0"/>
              </a:rPr>
              <a:t>TIMEs</a:t>
            </a:r>
            <a:r>
              <a:rPr lang="en-GB" sz="1800">
                <a:latin typeface="Poppins" panose="00000500000000000000" pitchFamily="2" charset="0"/>
                <a:ea typeface="Lato Bold" panose="020B0604020202020204" charset="0"/>
                <a:cs typeface="Poppins" panose="00000500000000000000" pitchFamily="2" charset="0"/>
              </a:rPr>
              <a:t> and </a:t>
            </a:r>
            <a:r>
              <a:rPr lang="en-GB" sz="1800">
                <a:latin typeface="Lato Bold" panose="020B0604020202020204" charset="0"/>
                <a:ea typeface="Lato Bold" panose="020B0604020202020204" charset="0"/>
                <a:cs typeface="Lato Bold" panose="020B0604020202020204" charset="0"/>
              </a:rPr>
              <a:t>FINEs </a:t>
            </a:r>
            <a:r>
              <a:rPr lang="en-GB" sz="1800">
                <a:latin typeface="Poppins" panose="00000500000000000000" pitchFamily="2" charset="0"/>
                <a:ea typeface="Lato Bold" panose="020B0604020202020204" charset="0"/>
                <a:cs typeface="Poppins" panose="00000500000000000000" pitchFamily="2" charset="0"/>
              </a:rPr>
              <a:t>electrodes with </a:t>
            </a:r>
            <a:r>
              <a:rPr lang="en-GB" sz="1800">
                <a:solidFill>
                  <a:srgbClr val="004AAD"/>
                </a:solidFill>
                <a:latin typeface="League Spartan" panose="020B0604020202020204" charset="0"/>
                <a:ea typeface="Lato Bold" panose="020B0604020202020204" charset="0"/>
                <a:cs typeface="Poppins" panose="00000500000000000000" pitchFamily="2" charset="0"/>
              </a:rPr>
              <a:t>20 active site </a:t>
            </a:r>
            <a:r>
              <a:rPr lang="en-GB" sz="1800">
                <a:latin typeface="Poppins" panose="00000500000000000000" pitchFamily="2" charset="0"/>
                <a:ea typeface="Lato Bold" panose="020B0604020202020204" charset="0"/>
                <a:cs typeface="Poppins" panose="00000500000000000000" pitchFamily="2" charset="0"/>
              </a:rPr>
              <a:t>are optimal for lower limb.</a:t>
            </a:r>
          </a:p>
          <a:p>
            <a:pPr marL="285750" indent="-285750">
              <a:lnSpc>
                <a:spcPct val="90000"/>
              </a:lnSpc>
              <a:buFont typeface="Arial" panose="020B0604020202020204" pitchFamily="34" charset="0"/>
              <a:buChar char="•"/>
            </a:pPr>
            <a:endParaRPr lang="en-GB" sz="1800">
              <a:latin typeface="Poppins" panose="00000500000000000000" pitchFamily="2" charset="0"/>
              <a:ea typeface="Lato Bold" panose="020B0604020202020204" charset="0"/>
              <a:cs typeface="Poppins" panose="00000500000000000000" pitchFamily="2" charset="0"/>
            </a:endParaRPr>
          </a:p>
          <a:p>
            <a:pPr marL="285750" indent="-285750">
              <a:lnSpc>
                <a:spcPct val="90000"/>
              </a:lnSpc>
              <a:buFont typeface="Arial" panose="020B0604020202020204" pitchFamily="34" charset="0"/>
              <a:buChar char="•"/>
            </a:pPr>
            <a:r>
              <a:rPr lang="en-GB" sz="1800">
                <a:latin typeface="Poppins" panose="00000500000000000000" pitchFamily="2" charset="0"/>
                <a:ea typeface="Lato Bold" panose="020B0604020202020204" charset="0"/>
                <a:cs typeface="Poppins" panose="00000500000000000000" pitchFamily="2" charset="0"/>
              </a:rPr>
              <a:t>To interface the huge sciatic nerve, model indicates </a:t>
            </a:r>
            <a:r>
              <a:rPr lang="en-GB" sz="1800">
                <a:solidFill>
                  <a:srgbClr val="004AAD"/>
                </a:solidFill>
                <a:latin typeface="League Spartan" panose="020B0604020202020204" charset="0"/>
                <a:ea typeface="Lato Bold" panose="020B0604020202020204" charset="0"/>
                <a:cs typeface="Poppins" panose="00000500000000000000" pitchFamily="2" charset="0"/>
              </a:rPr>
              <a:t>3</a:t>
            </a:r>
            <a:r>
              <a:rPr lang="en-GB" sz="1800">
                <a:latin typeface="Poppins" panose="00000500000000000000" pitchFamily="2" charset="0"/>
                <a:ea typeface="Lato Bold" panose="020B0604020202020204" charset="0"/>
                <a:cs typeface="Poppins" panose="00000500000000000000" pitchFamily="2" charset="0"/>
              </a:rPr>
              <a:t> </a:t>
            </a:r>
            <a:r>
              <a:rPr lang="en-GB" sz="1800">
                <a:latin typeface="Lato Bold" panose="020B0604020202020204" charset="0"/>
                <a:ea typeface="Lato Bold" panose="020B0604020202020204" charset="0"/>
                <a:cs typeface="Lato Bold" panose="020B0604020202020204" charset="0"/>
              </a:rPr>
              <a:t>TIMEs</a:t>
            </a:r>
            <a:r>
              <a:rPr lang="en-GB" sz="1800">
                <a:latin typeface="Poppins" panose="00000500000000000000" pitchFamily="2" charset="0"/>
                <a:ea typeface="Lato Bold" panose="020B0604020202020204" charset="0"/>
                <a:cs typeface="Poppins" panose="00000500000000000000" pitchFamily="2" charset="0"/>
              </a:rPr>
              <a:t> is the optimal number of surgically implanted electrodes </a:t>
            </a:r>
          </a:p>
        </p:txBody>
      </p:sp>
      <p:sp>
        <p:nvSpPr>
          <p:cNvPr id="13" name="TextBox 12">
            <a:extLst>
              <a:ext uri="{FF2B5EF4-FFF2-40B4-BE49-F238E27FC236}">
                <a16:creationId xmlns:a16="http://schemas.microsoft.com/office/drawing/2014/main" id="{CD76D066-DC51-D212-4076-D54CF66EF179}"/>
              </a:ext>
            </a:extLst>
          </p:cNvPr>
          <p:cNvSpPr txBox="1"/>
          <p:nvPr/>
        </p:nvSpPr>
        <p:spPr>
          <a:xfrm>
            <a:off x="660163" y="7502800"/>
            <a:ext cx="7931747" cy="405496"/>
          </a:xfrm>
          <a:prstGeom prst="rect">
            <a:avLst/>
          </a:prstGeom>
          <a:noFill/>
        </p:spPr>
        <p:txBody>
          <a:bodyPr wrap="square">
            <a:spAutoFit/>
          </a:bodyPr>
          <a:lstStyle/>
          <a:p>
            <a:pPr marL="0" indent="0">
              <a:lnSpc>
                <a:spcPct val="90000"/>
              </a:lnSpc>
              <a:buNone/>
            </a:pPr>
            <a:r>
              <a:rPr lang="en-GB" sz="2200">
                <a:solidFill>
                  <a:srgbClr val="004AAD"/>
                </a:solidFill>
                <a:latin typeface="League Spartan" panose="020B0604020202020204" charset="0"/>
                <a:ea typeface="Lato Bold" panose="020B0604020202020204" charset="0"/>
                <a:cs typeface="Lato Bold" panose="020B0604020202020204" charset="0"/>
              </a:rPr>
              <a:t>RESULTS</a:t>
            </a:r>
          </a:p>
        </p:txBody>
      </p:sp>
    </p:spTree>
    <p:extLst>
      <p:ext uri="{BB962C8B-B14F-4D97-AF65-F5344CB8AC3E}">
        <p14:creationId xmlns:p14="http://schemas.microsoft.com/office/powerpoint/2010/main" val="2082616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EA6A1-67B4-E328-ADE9-1F770EA3B7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C23E58-52AB-C18F-D934-F285CBEC7497}"/>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004AAD"/>
          </a:solidFill>
        </p:spPr>
        <p:txBody>
          <a:bodyPr/>
          <a:lstStyle/>
          <a:p>
            <a:endParaRPr lang="en-US"/>
          </a:p>
        </p:txBody>
      </p:sp>
      <p:sp>
        <p:nvSpPr>
          <p:cNvPr id="3" name="TextBox 3">
            <a:extLst>
              <a:ext uri="{FF2B5EF4-FFF2-40B4-BE49-F238E27FC236}">
                <a16:creationId xmlns:a16="http://schemas.microsoft.com/office/drawing/2014/main" id="{1120322F-E237-D255-1A69-E807ED0995CC}"/>
              </a:ext>
            </a:extLst>
          </p:cNvPr>
          <p:cNvSpPr txBox="1"/>
          <p:nvPr/>
        </p:nvSpPr>
        <p:spPr>
          <a:xfrm>
            <a:off x="1955800" y="3833981"/>
            <a:ext cx="14511543" cy="2921249"/>
          </a:xfrm>
          <a:prstGeom prst="rect">
            <a:avLst/>
          </a:prstGeom>
        </p:spPr>
        <p:txBody>
          <a:bodyPr wrap="square" lIns="0" tIns="0" rIns="0" bIns="0" rtlCol="0" anchor="t">
            <a:spAutoFit/>
          </a:bodyPr>
          <a:lstStyle/>
          <a:p>
            <a:pPr algn="ctr">
              <a:lnSpc>
                <a:spcPts val="11572"/>
              </a:lnSpc>
            </a:pPr>
            <a:r>
              <a:rPr lang="en-US" sz="8265" b="1">
                <a:solidFill>
                  <a:srgbClr val="F2F2F2"/>
                </a:solidFill>
                <a:latin typeface="League Spartan"/>
                <a:ea typeface="League Spartan"/>
                <a:cs typeface="League Spartan"/>
                <a:sym typeface="League Spartan"/>
              </a:rPr>
              <a:t>NON-INVASIVE PROSTHESES</a:t>
            </a:r>
          </a:p>
        </p:txBody>
      </p:sp>
      <p:grpSp>
        <p:nvGrpSpPr>
          <p:cNvPr id="4" name="Group 4">
            <a:extLst>
              <a:ext uri="{FF2B5EF4-FFF2-40B4-BE49-F238E27FC236}">
                <a16:creationId xmlns:a16="http://schemas.microsoft.com/office/drawing/2014/main" id="{5AC55CC8-74C3-56E7-3E2D-616011AE7CBC}"/>
              </a:ext>
            </a:extLst>
          </p:cNvPr>
          <p:cNvGrpSpPr/>
          <p:nvPr/>
        </p:nvGrpSpPr>
        <p:grpSpPr>
          <a:xfrm>
            <a:off x="-1130300" y="4057750"/>
            <a:ext cx="3086100" cy="2171499"/>
            <a:chOff x="0" y="0"/>
            <a:chExt cx="812800" cy="571917"/>
          </a:xfrm>
        </p:grpSpPr>
        <p:sp>
          <p:nvSpPr>
            <p:cNvPr id="5" name="Freeform 5">
              <a:extLst>
                <a:ext uri="{FF2B5EF4-FFF2-40B4-BE49-F238E27FC236}">
                  <a16:creationId xmlns:a16="http://schemas.microsoft.com/office/drawing/2014/main" id="{280971FA-B461-DB10-B5E6-4401A86F70AF}"/>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6" name="TextBox 6">
              <a:extLst>
                <a:ext uri="{FF2B5EF4-FFF2-40B4-BE49-F238E27FC236}">
                  <a16:creationId xmlns:a16="http://schemas.microsoft.com/office/drawing/2014/main" id="{36F89105-931B-C9B9-43D7-8FE3B9AAE413}"/>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53C0AD6F-1642-79AF-6837-5D66DF6B6DE0}"/>
              </a:ext>
            </a:extLst>
          </p:cNvPr>
          <p:cNvSpPr txBox="1"/>
          <p:nvPr/>
        </p:nvSpPr>
        <p:spPr>
          <a:xfrm>
            <a:off x="1888228" y="2479807"/>
            <a:ext cx="14511543" cy="871136"/>
          </a:xfrm>
          <a:prstGeom prst="rect">
            <a:avLst/>
          </a:prstGeom>
        </p:spPr>
        <p:txBody>
          <a:bodyPr wrap="square" lIns="0" tIns="0" rIns="0" bIns="0" rtlCol="0" anchor="t">
            <a:spAutoFit/>
          </a:bodyPr>
          <a:lstStyle/>
          <a:p>
            <a:pPr algn="ctr">
              <a:lnSpc>
                <a:spcPts val="7424"/>
              </a:lnSpc>
            </a:pPr>
            <a:r>
              <a:rPr lang="en-US" sz="4800" b="1">
                <a:solidFill>
                  <a:srgbClr val="F2F2F2"/>
                </a:solidFill>
                <a:latin typeface="Lato Bold" panose="020B0604020202020204" charset="0"/>
                <a:ea typeface="Lato Bold" panose="020B0604020202020204" charset="0"/>
                <a:cs typeface="Lato Bold" panose="020B0604020202020204" charset="0"/>
                <a:sym typeface="Lato Bold"/>
              </a:rPr>
              <a:t>SENSING OF LOWER LIMB PROSTHESES</a:t>
            </a:r>
          </a:p>
        </p:txBody>
      </p:sp>
      <p:grpSp>
        <p:nvGrpSpPr>
          <p:cNvPr id="9" name="Group 9">
            <a:extLst>
              <a:ext uri="{FF2B5EF4-FFF2-40B4-BE49-F238E27FC236}">
                <a16:creationId xmlns:a16="http://schemas.microsoft.com/office/drawing/2014/main" id="{8FBFBAB1-729E-D47C-2471-5030D54FFB89}"/>
              </a:ext>
            </a:extLst>
          </p:cNvPr>
          <p:cNvGrpSpPr/>
          <p:nvPr/>
        </p:nvGrpSpPr>
        <p:grpSpPr>
          <a:xfrm>
            <a:off x="16467343" y="4057750"/>
            <a:ext cx="3086100" cy="2171499"/>
            <a:chOff x="0" y="0"/>
            <a:chExt cx="812800" cy="571917"/>
          </a:xfrm>
        </p:grpSpPr>
        <p:sp>
          <p:nvSpPr>
            <p:cNvPr id="10" name="Freeform 10">
              <a:extLst>
                <a:ext uri="{FF2B5EF4-FFF2-40B4-BE49-F238E27FC236}">
                  <a16:creationId xmlns:a16="http://schemas.microsoft.com/office/drawing/2014/main" id="{06223A73-9CCC-D0A2-920D-EF1CD19E2AFE}"/>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11" name="TextBox 11">
              <a:extLst>
                <a:ext uri="{FF2B5EF4-FFF2-40B4-BE49-F238E27FC236}">
                  <a16:creationId xmlns:a16="http://schemas.microsoft.com/office/drawing/2014/main" id="{C573E68B-C4B0-0CA0-A557-37593E6337FB}"/>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cxnSp>
        <p:nvCxnSpPr>
          <p:cNvPr id="12" name="Straight Connector 11">
            <a:extLst>
              <a:ext uri="{FF2B5EF4-FFF2-40B4-BE49-F238E27FC236}">
                <a16:creationId xmlns:a16="http://schemas.microsoft.com/office/drawing/2014/main" id="{F7EFFA44-695F-3BC8-AFC0-A8121696A7DB}"/>
              </a:ext>
            </a:extLst>
          </p:cNvPr>
          <p:cNvCxnSpPr>
            <a:cxnSpLocks/>
          </p:cNvCxnSpPr>
          <p:nvPr/>
        </p:nvCxnSpPr>
        <p:spPr>
          <a:xfrm>
            <a:off x="3267970" y="3551393"/>
            <a:ext cx="11887200" cy="0"/>
          </a:xfrm>
          <a:prstGeom prst="line">
            <a:avLst/>
          </a:prstGeom>
          <a:ln w="38100">
            <a:solidFill>
              <a:srgbClr val="F2F2F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13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US"/>
          </a:p>
        </p:txBody>
      </p:sp>
      <p:grpSp>
        <p:nvGrpSpPr>
          <p:cNvPr id="3" name="Group 3"/>
          <p:cNvGrpSpPr/>
          <p:nvPr/>
        </p:nvGrpSpPr>
        <p:grpSpPr>
          <a:xfrm>
            <a:off x="102870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1726528"/>
            <a:ext cx="4243380" cy="912915"/>
          </a:xfrm>
          <a:prstGeom prst="rect">
            <a:avLst/>
          </a:prstGeom>
        </p:spPr>
        <p:txBody>
          <a:bodyPr lIns="0" tIns="0" rIns="0" bIns="0" rtlCol="0" anchor="t">
            <a:spAutoFit/>
          </a:bodyPr>
          <a:lstStyle/>
          <a:p>
            <a:pPr>
              <a:lnSpc>
                <a:spcPts val="7431"/>
              </a:lnSpc>
            </a:pPr>
            <a:r>
              <a:rPr lang="en-US" sz="5300">
                <a:solidFill>
                  <a:srgbClr val="004AAD"/>
                </a:solidFill>
                <a:latin typeface="League Spartan"/>
                <a:sym typeface="League Spartan"/>
              </a:rPr>
              <a:t>CLASSIC</a:t>
            </a:r>
            <a:endParaRPr lang="en-US"/>
          </a:p>
        </p:txBody>
      </p:sp>
      <p:sp>
        <p:nvSpPr>
          <p:cNvPr id="10" name="TextBox 10"/>
          <p:cNvSpPr txBox="1"/>
          <p:nvPr/>
        </p:nvSpPr>
        <p:spPr>
          <a:xfrm>
            <a:off x="1028700" y="914400"/>
            <a:ext cx="7349536"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rPr>
              <a:t>NON-INVASIVE</a:t>
            </a:r>
            <a:endParaRPr lang="en-US" sz="5151" b="1">
              <a:solidFill>
                <a:srgbClr val="000000"/>
              </a:solidFill>
              <a:latin typeface="Lato Bold"/>
              <a:ea typeface="Lato Bold"/>
              <a:cs typeface="Lato Bold"/>
              <a:sym typeface="Lato Bold"/>
            </a:endParaRPr>
          </a:p>
        </p:txBody>
      </p:sp>
      <p:pic>
        <p:nvPicPr>
          <p:cNvPr id="7" name="Picture 6" descr="A person with prosthetic leg walking up stairs&#10;&#10;Description automatically generated">
            <a:extLst>
              <a:ext uri="{FF2B5EF4-FFF2-40B4-BE49-F238E27FC236}">
                <a16:creationId xmlns:a16="http://schemas.microsoft.com/office/drawing/2014/main" id="{33E831A7-D4A4-3AC9-9751-CE7945DF62BA}"/>
              </a:ext>
            </a:extLst>
          </p:cNvPr>
          <p:cNvPicPr>
            <a:picLocks noChangeAspect="1"/>
          </p:cNvPicPr>
          <p:nvPr/>
        </p:nvPicPr>
        <p:blipFill>
          <a:blip r:embed="rId5"/>
          <a:stretch>
            <a:fillRect/>
          </a:stretch>
        </p:blipFill>
        <p:spPr>
          <a:xfrm>
            <a:off x="1031127" y="2932412"/>
            <a:ext cx="7991124" cy="4592650"/>
          </a:xfrm>
          <a:prstGeom prst="rect">
            <a:avLst/>
          </a:prstGeom>
        </p:spPr>
      </p:pic>
      <p:graphicFrame>
        <p:nvGraphicFramePr>
          <p:cNvPr id="11" name="Content Placeholder 2">
            <a:extLst>
              <a:ext uri="{FF2B5EF4-FFF2-40B4-BE49-F238E27FC236}">
                <a16:creationId xmlns:a16="http://schemas.microsoft.com/office/drawing/2014/main" id="{AE1B47F0-CE7A-622A-A2F7-671A1B2F19C8}"/>
              </a:ext>
            </a:extLst>
          </p:cNvPr>
          <p:cNvGraphicFramePr>
            <a:graphicFrameLocks/>
          </p:cNvGraphicFramePr>
          <p:nvPr>
            <p:extLst>
              <p:ext uri="{D42A27DB-BD31-4B8C-83A1-F6EECF244321}">
                <p14:modId xmlns:p14="http://schemas.microsoft.com/office/powerpoint/2010/main" val="1044721026"/>
              </p:ext>
            </p:extLst>
          </p:nvPr>
        </p:nvGraphicFramePr>
        <p:xfrm>
          <a:off x="10158829" y="800100"/>
          <a:ext cx="7349537" cy="8686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74305131"/>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t="-1000" b="-1000"/>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44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lIns="91440" tIns="45720" rIns="91440" bIns="45720" anchor="t"/>
          <a:lstStyle/>
          <a:p>
            <a:pPr algn="ctr" rtl="0">
              <a:lnSpc>
                <a:spcPct val="80000"/>
              </a:lnSpc>
            </a:pPr>
            <a:endParaRPr lang="en-US" sz="3200">
              <a:solidFill>
                <a:srgbClr val="FF0000"/>
              </a:solidFill>
              <a:latin typeface="Poppins"/>
              <a:ea typeface="Segoe UI"/>
              <a:cs typeface="Segoe UI"/>
            </a:endParaRPr>
          </a:p>
        </p:txBody>
      </p:sp>
      <p:sp>
        <p:nvSpPr>
          <p:cNvPr id="9" name="TextBox 9"/>
          <p:cNvSpPr txBox="1"/>
          <p:nvPr/>
        </p:nvSpPr>
        <p:spPr>
          <a:xfrm>
            <a:off x="1028700" y="1353575"/>
            <a:ext cx="5095786" cy="915635"/>
          </a:xfrm>
          <a:prstGeom prst="rect">
            <a:avLst/>
          </a:prstGeom>
        </p:spPr>
        <p:txBody>
          <a:bodyPr wrap="square" lIns="0" tIns="0" rIns="0" bIns="0" rtlCol="0" anchor="t">
            <a:spAutoFit/>
          </a:bodyPr>
          <a:lstStyle/>
          <a:p>
            <a:pPr>
              <a:lnSpc>
                <a:spcPts val="7431"/>
              </a:lnSpc>
            </a:pPr>
            <a:r>
              <a:rPr lang="en-US" sz="5300">
                <a:solidFill>
                  <a:srgbClr val="004AAD"/>
                </a:solidFill>
                <a:latin typeface="League Spartan"/>
                <a:sym typeface="League Spartan"/>
              </a:rPr>
              <a:t>NEUROLEGS </a:t>
            </a:r>
            <a:endParaRPr lang="en-US" sz="5300">
              <a:solidFill>
                <a:srgbClr val="004AAD"/>
              </a:solidFill>
              <a:latin typeface="League Spartan"/>
            </a:endParaRPr>
          </a:p>
        </p:txBody>
      </p:sp>
      <p:sp>
        <p:nvSpPr>
          <p:cNvPr id="10" name="TextBox 10"/>
          <p:cNvSpPr txBox="1"/>
          <p:nvPr/>
        </p:nvSpPr>
        <p:spPr>
          <a:xfrm>
            <a:off x="1028700" y="724223"/>
            <a:ext cx="14143505" cy="634020"/>
          </a:xfrm>
          <a:prstGeom prst="rect">
            <a:avLst/>
          </a:prstGeom>
        </p:spPr>
        <p:txBody>
          <a:bodyPr wrap="square" lIns="0" tIns="0" rIns="0" bIns="0" rtlCol="0" anchor="t">
            <a:spAutoFit/>
          </a:bodyPr>
          <a:lstStyle/>
          <a:p>
            <a:pPr>
              <a:lnSpc>
                <a:spcPct val="80000"/>
              </a:lnSpc>
            </a:pPr>
            <a:r>
              <a:rPr lang="en-US" sz="5150" b="1">
                <a:solidFill>
                  <a:srgbClr val="000000"/>
                </a:solidFill>
                <a:latin typeface="Lato Bold"/>
                <a:ea typeface="Lato Bold"/>
                <a:cs typeface="Lato Bold"/>
                <a:sym typeface="Lato Bold"/>
              </a:rPr>
              <a:t>NON-INVASIVE</a:t>
            </a:r>
            <a:endParaRPr lang="en-US" sz="5151" b="1">
              <a:solidFill>
                <a:srgbClr val="000000"/>
              </a:solidFill>
              <a:latin typeface="Lato Bold"/>
              <a:ea typeface="Lato Bold"/>
              <a:cs typeface="Lato Bold"/>
              <a:sym typeface="Lato Bold"/>
            </a:endParaRPr>
          </a:p>
        </p:txBody>
      </p:sp>
      <p:sp>
        <p:nvSpPr>
          <p:cNvPr id="11" name="TextBox 14">
            <a:extLst>
              <a:ext uri="{FF2B5EF4-FFF2-40B4-BE49-F238E27FC236}">
                <a16:creationId xmlns:a16="http://schemas.microsoft.com/office/drawing/2014/main" id="{6A1E40F1-B216-724F-EF63-7FBD4D9201CC}"/>
              </a:ext>
            </a:extLst>
          </p:cNvPr>
          <p:cNvSpPr txBox="1"/>
          <p:nvPr/>
        </p:nvSpPr>
        <p:spPr>
          <a:xfrm>
            <a:off x="-8973" y="5706553"/>
            <a:ext cx="18287594" cy="492443"/>
          </a:xfrm>
          <a:prstGeom prst="rect">
            <a:avLst/>
          </a:prstGeom>
        </p:spPr>
        <p:txBody>
          <a:bodyPr wrap="square" lIns="0" tIns="0" rIns="0" bIns="0" rtlCol="0" anchor="t">
            <a:spAutoFit/>
          </a:bodyPr>
          <a:lstStyle/>
          <a:p>
            <a:pPr algn="ctr"/>
            <a:r>
              <a:rPr lang="en-US" sz="3200">
                <a:latin typeface="Poppins"/>
                <a:ea typeface="+mn-lt"/>
                <a:cs typeface="Poppins"/>
              </a:rPr>
              <a:t>Electro-cutaneous stimulation in real-time</a:t>
            </a:r>
          </a:p>
        </p:txBody>
      </p:sp>
      <p:sp>
        <p:nvSpPr>
          <p:cNvPr id="19" name="TextBox 18">
            <a:extLst>
              <a:ext uri="{FF2B5EF4-FFF2-40B4-BE49-F238E27FC236}">
                <a16:creationId xmlns:a16="http://schemas.microsoft.com/office/drawing/2014/main" id="{14B5B4AB-FFC7-A83C-72FB-A52AFB2AF098}"/>
              </a:ext>
            </a:extLst>
          </p:cNvPr>
          <p:cNvSpPr txBox="1"/>
          <p:nvPr/>
        </p:nvSpPr>
        <p:spPr>
          <a:xfrm>
            <a:off x="-211632" y="2656201"/>
            <a:ext cx="183038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Poppins"/>
                <a:cs typeface="Poppins"/>
              </a:rPr>
              <a:t>Non-invasive approach</a:t>
            </a:r>
            <a:endParaRPr lang="en-US">
              <a:ea typeface="Calibri"/>
              <a:cs typeface="Calibri"/>
            </a:endParaRPr>
          </a:p>
        </p:txBody>
      </p:sp>
      <p:sp>
        <p:nvSpPr>
          <p:cNvPr id="20" name="TextBox 19">
            <a:extLst>
              <a:ext uri="{FF2B5EF4-FFF2-40B4-BE49-F238E27FC236}">
                <a16:creationId xmlns:a16="http://schemas.microsoft.com/office/drawing/2014/main" id="{48DF46D0-40F9-710B-B593-B1CD148602C0}"/>
              </a:ext>
            </a:extLst>
          </p:cNvPr>
          <p:cNvSpPr txBox="1"/>
          <p:nvPr/>
        </p:nvSpPr>
        <p:spPr>
          <a:xfrm>
            <a:off x="15875" y="4943965"/>
            <a:ext cx="183038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err="1">
                <a:latin typeface="Poppins"/>
                <a:cs typeface="Poppins"/>
              </a:rPr>
              <a:t>Sensorized</a:t>
            </a:r>
            <a:r>
              <a:rPr lang="en-US" sz="3200">
                <a:latin typeface="Poppins"/>
                <a:cs typeface="Poppins"/>
              </a:rPr>
              <a:t> </a:t>
            </a:r>
            <a:r>
              <a:rPr lang="en-US" sz="3200" err="1">
                <a:latin typeface="Poppins"/>
                <a:cs typeface="Poppins"/>
              </a:rPr>
              <a:t>footsole</a:t>
            </a:r>
            <a:r>
              <a:rPr lang="en-US" sz="3200">
                <a:latin typeface="Poppins"/>
                <a:cs typeface="Poppins"/>
              </a:rPr>
              <a:t> &amp; knee angle perception</a:t>
            </a:r>
            <a:endParaRPr lang="en-US" sz="3200">
              <a:latin typeface="Poppins"/>
              <a:ea typeface="Calibri"/>
              <a:cs typeface="Poppins"/>
            </a:endParaRPr>
          </a:p>
        </p:txBody>
      </p:sp>
      <p:sp>
        <p:nvSpPr>
          <p:cNvPr id="21" name="TextBox 20">
            <a:extLst>
              <a:ext uri="{FF2B5EF4-FFF2-40B4-BE49-F238E27FC236}">
                <a16:creationId xmlns:a16="http://schemas.microsoft.com/office/drawing/2014/main" id="{29FE1F0E-BBF6-438F-C3C5-25FDC6128A86}"/>
              </a:ext>
            </a:extLst>
          </p:cNvPr>
          <p:cNvSpPr txBox="1"/>
          <p:nvPr/>
        </p:nvSpPr>
        <p:spPr>
          <a:xfrm>
            <a:off x="15875" y="4181377"/>
            <a:ext cx="183038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Poppins"/>
                <a:cs typeface="Poppins"/>
              </a:rPr>
              <a:t>Tactile and proprioceptive feedback</a:t>
            </a:r>
            <a:endParaRPr lang="en-US"/>
          </a:p>
        </p:txBody>
      </p:sp>
      <p:sp>
        <p:nvSpPr>
          <p:cNvPr id="22" name="TextBox 14">
            <a:extLst>
              <a:ext uri="{FF2B5EF4-FFF2-40B4-BE49-F238E27FC236}">
                <a16:creationId xmlns:a16="http://schemas.microsoft.com/office/drawing/2014/main" id="{F73C3184-C2D8-60D5-5D03-AF788F40CC8E}"/>
              </a:ext>
            </a:extLst>
          </p:cNvPr>
          <p:cNvSpPr txBox="1"/>
          <p:nvPr/>
        </p:nvSpPr>
        <p:spPr>
          <a:xfrm>
            <a:off x="22776" y="6376809"/>
            <a:ext cx="18287594" cy="492443"/>
          </a:xfrm>
          <a:prstGeom prst="rect">
            <a:avLst/>
          </a:prstGeom>
        </p:spPr>
        <p:txBody>
          <a:bodyPr wrap="square" lIns="0" tIns="0" rIns="0" bIns="0" rtlCol="0" anchor="t">
            <a:spAutoFit/>
          </a:bodyPr>
          <a:lstStyle/>
          <a:p>
            <a:pPr algn="ctr"/>
            <a:r>
              <a:rPr lang="en-US" sz="3200">
                <a:latin typeface="Poppins"/>
                <a:ea typeface="+mn-lt"/>
                <a:cs typeface="Poppins"/>
              </a:rPr>
              <a:t>Skin electrodes at the thigh level </a:t>
            </a:r>
            <a:endParaRPr lang="en-US"/>
          </a:p>
        </p:txBody>
      </p:sp>
      <p:sp>
        <p:nvSpPr>
          <p:cNvPr id="23" name="TextBox 14">
            <a:extLst>
              <a:ext uri="{FF2B5EF4-FFF2-40B4-BE49-F238E27FC236}">
                <a16:creationId xmlns:a16="http://schemas.microsoft.com/office/drawing/2014/main" id="{9F5E5549-61FD-688E-DB45-166239FB42B8}"/>
              </a:ext>
            </a:extLst>
          </p:cNvPr>
          <p:cNvSpPr txBox="1"/>
          <p:nvPr/>
        </p:nvSpPr>
        <p:spPr>
          <a:xfrm>
            <a:off x="-8974" y="7047065"/>
            <a:ext cx="18287594" cy="492443"/>
          </a:xfrm>
          <a:prstGeom prst="rect">
            <a:avLst/>
          </a:prstGeom>
        </p:spPr>
        <p:txBody>
          <a:bodyPr wrap="square" lIns="0" tIns="0" rIns="0" bIns="0" rtlCol="0" anchor="t">
            <a:spAutoFit/>
          </a:bodyPr>
          <a:lstStyle/>
          <a:p>
            <a:pPr algn="ctr"/>
            <a:r>
              <a:rPr lang="en-US" sz="3200">
                <a:latin typeface="Poppins"/>
                <a:ea typeface="+mn-lt"/>
                <a:cs typeface="Poppins"/>
              </a:rPr>
              <a:t>Graphical user interface for patient and trainer </a:t>
            </a:r>
            <a:endParaRPr lang="en-US"/>
          </a:p>
        </p:txBody>
      </p:sp>
      <p:sp>
        <p:nvSpPr>
          <p:cNvPr id="24" name="TextBox 14">
            <a:extLst>
              <a:ext uri="{FF2B5EF4-FFF2-40B4-BE49-F238E27FC236}">
                <a16:creationId xmlns:a16="http://schemas.microsoft.com/office/drawing/2014/main" id="{91F0592F-11E5-939E-057F-7B6AC2C660D0}"/>
              </a:ext>
            </a:extLst>
          </p:cNvPr>
          <p:cNvSpPr txBox="1"/>
          <p:nvPr/>
        </p:nvSpPr>
        <p:spPr>
          <a:xfrm>
            <a:off x="-8974" y="7717322"/>
            <a:ext cx="18287594" cy="492443"/>
          </a:xfrm>
          <a:prstGeom prst="rect">
            <a:avLst/>
          </a:prstGeom>
        </p:spPr>
        <p:txBody>
          <a:bodyPr wrap="square" lIns="0" tIns="0" rIns="0" bIns="0" rtlCol="0" anchor="t">
            <a:spAutoFit/>
          </a:bodyPr>
          <a:lstStyle/>
          <a:p>
            <a:pPr algn="ctr"/>
            <a:r>
              <a:rPr lang="en-US" sz="3200">
                <a:latin typeface="Poppins"/>
                <a:ea typeface="+mn-lt"/>
                <a:cs typeface="Poppins"/>
              </a:rPr>
              <a:t>Compliant with standard regulations</a:t>
            </a:r>
            <a:endParaRPr lang="en-US"/>
          </a:p>
        </p:txBody>
      </p:sp>
      <p:sp>
        <p:nvSpPr>
          <p:cNvPr id="7" name="TextBox 6">
            <a:extLst>
              <a:ext uri="{FF2B5EF4-FFF2-40B4-BE49-F238E27FC236}">
                <a16:creationId xmlns:a16="http://schemas.microsoft.com/office/drawing/2014/main" id="{4FDF0A5C-D2C3-05F8-6D5C-1C0011C8E1D1}"/>
              </a:ext>
            </a:extLst>
          </p:cNvPr>
          <p:cNvSpPr txBox="1"/>
          <p:nvPr/>
        </p:nvSpPr>
        <p:spPr>
          <a:xfrm>
            <a:off x="-30312" y="3418789"/>
            <a:ext cx="183038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latin typeface="Poppins"/>
                <a:cs typeface="Poppins"/>
              </a:rPr>
              <a:t>Fully portable device &amp; easy to wear</a:t>
            </a:r>
            <a:endParaRPr lang="en-US"/>
          </a:p>
        </p:txBody>
      </p:sp>
      <p:pic>
        <p:nvPicPr>
          <p:cNvPr id="14" name="Picture 13" descr="A person with a prosthetic leg&#10;&#10;Description automatically generated">
            <a:extLst>
              <a:ext uri="{FF2B5EF4-FFF2-40B4-BE49-F238E27FC236}">
                <a16:creationId xmlns:a16="http://schemas.microsoft.com/office/drawing/2014/main" id="{32AD0C8C-E73E-0531-8BE9-520A3E3CD42C}"/>
              </a:ext>
            </a:extLst>
          </p:cNvPr>
          <p:cNvPicPr>
            <a:picLocks noChangeAspect="1"/>
          </p:cNvPicPr>
          <p:nvPr/>
        </p:nvPicPr>
        <p:blipFill>
          <a:blip r:embed="rId5"/>
          <a:stretch>
            <a:fillRect/>
          </a:stretch>
        </p:blipFill>
        <p:spPr>
          <a:xfrm>
            <a:off x="524034" y="7963543"/>
            <a:ext cx="3625692" cy="1834824"/>
          </a:xfrm>
          <a:prstGeom prst="rect">
            <a:avLst/>
          </a:prstGeom>
        </p:spPr>
      </p:pic>
      <p:pic>
        <p:nvPicPr>
          <p:cNvPr id="8" name="Picture 7" descr="A black background with text&#10;&#10;Description automatically generated">
            <a:extLst>
              <a:ext uri="{FF2B5EF4-FFF2-40B4-BE49-F238E27FC236}">
                <a16:creationId xmlns:a16="http://schemas.microsoft.com/office/drawing/2014/main" id="{762980D8-4D41-ED84-B3D5-11A2FCE49C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72243" y="405933"/>
            <a:ext cx="3396774" cy="2619734"/>
          </a:xfrm>
          <a:prstGeom prst="rect">
            <a:avLst/>
          </a:prstGeom>
        </p:spPr>
      </p:pic>
    </p:spTree>
    <p:extLst>
      <p:ext uri="{BB962C8B-B14F-4D97-AF65-F5344CB8AC3E}">
        <p14:creationId xmlns:p14="http://schemas.microsoft.com/office/powerpoint/2010/main" val="15901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1"/>
                                        </p:tgtEl>
                                      </p:cBhvr>
                                    </p:animEffect>
                                    <p:animScale>
                                      <p:cBhvr>
                                        <p:cTn id="12" dur="250" autoRev="1" fill="hold"/>
                                        <p:tgtEl>
                                          <p:spTgt spid="2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20"/>
                                        </p:tgtEl>
                                      </p:cBhvr>
                                    </p:animEffect>
                                    <p:animScale>
                                      <p:cBhvr>
                                        <p:cTn id="17" dur="250" autoRev="1" fill="hold"/>
                                        <p:tgtEl>
                                          <p:spTgt spid="2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11"/>
                                        </p:tgtEl>
                                      </p:cBhvr>
                                    </p:animEffect>
                                    <p:animScale>
                                      <p:cBhvr>
                                        <p:cTn id="22" dur="250" autoRev="1" fill="hold"/>
                                        <p:tgtEl>
                                          <p:spTgt spid="1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3"/>
                                        </p:tgtEl>
                                      </p:cBhvr>
                                    </p:animEffect>
                                    <p:animScale>
                                      <p:cBhvr>
                                        <p:cTn id="32" dur="250" autoRev="1" fill="hold"/>
                                        <p:tgtEl>
                                          <p:spTgt spid="23"/>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24"/>
                                        </p:tgtEl>
                                      </p:cBhvr>
                                    </p:animEffect>
                                    <p:animScale>
                                      <p:cBhvr>
                                        <p:cTn id="37"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P spid="23" grpId="0"/>
      <p:bldP spid="24" grpId="0"/>
      <p:bldP spid="7" grpId="0"/>
    </p:bldLst>
  </p:timing>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D62D4-9C04-811E-DDB9-81BCAAEE35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3B96F1-61C4-92A7-D527-A233AF6480D9}"/>
              </a:ext>
            </a:extLst>
          </p:cNvPr>
          <p:cNvSpPr>
            <a:spLocks/>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36F00902-8BF5-4473-A020-A5093DCEE1A9}"/>
              </a:ext>
            </a:extLst>
          </p:cNvPr>
          <p:cNvGrpSpPr/>
          <p:nvPr/>
        </p:nvGrpSpPr>
        <p:grpSpPr>
          <a:xfrm>
            <a:off x="1028700" y="8997950"/>
            <a:ext cx="2514600" cy="260350"/>
            <a:chOff x="0" y="0"/>
            <a:chExt cx="662281" cy="68570"/>
          </a:xfrm>
        </p:grpSpPr>
        <p:sp>
          <p:nvSpPr>
            <p:cNvPr id="4" name="Freeform 4">
              <a:extLst>
                <a:ext uri="{FF2B5EF4-FFF2-40B4-BE49-F238E27FC236}">
                  <a16:creationId xmlns:a16="http://schemas.microsoft.com/office/drawing/2014/main" id="{DD370975-6C75-11AB-47C0-CA67BC111255}"/>
                </a:ext>
              </a:extLst>
            </p:cNvPr>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a:extLst>
                <a:ext uri="{FF2B5EF4-FFF2-40B4-BE49-F238E27FC236}">
                  <a16:creationId xmlns:a16="http://schemas.microsoft.com/office/drawing/2014/main" id="{E01E595F-E5A9-7B72-B5B3-82D065359817}"/>
                </a:ext>
              </a:extLst>
            </p:cNvPr>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39E11FB6-4409-440E-9898-C5C4137FE499}"/>
              </a:ext>
            </a:extLst>
          </p:cNvPr>
          <p:cNvSpPr txBox="1"/>
          <p:nvPr/>
        </p:nvSpPr>
        <p:spPr>
          <a:xfrm>
            <a:off x="1028700" y="1745900"/>
            <a:ext cx="10888278" cy="915635"/>
          </a:xfrm>
          <a:prstGeom prst="rect">
            <a:avLst/>
          </a:prstGeom>
        </p:spPr>
        <p:txBody>
          <a:bodyPr wrap="square" lIns="0" tIns="0" rIns="0" bIns="0" rtlCol="0" anchor="t">
            <a:spAutoFit/>
          </a:bodyPr>
          <a:lstStyle/>
          <a:p>
            <a:pPr>
              <a:lnSpc>
                <a:spcPts val="7431"/>
              </a:lnSpc>
            </a:pPr>
            <a:r>
              <a:rPr lang="en-US" sz="5300">
                <a:solidFill>
                  <a:srgbClr val="004AAD"/>
                </a:solidFill>
                <a:latin typeface="League Spartan"/>
                <a:sym typeface="League Spartan"/>
              </a:rPr>
              <a:t>TACTILE FEEDBACK</a:t>
            </a:r>
            <a:endParaRPr lang="en-US"/>
          </a:p>
        </p:txBody>
      </p:sp>
      <p:sp>
        <p:nvSpPr>
          <p:cNvPr id="10" name="TextBox 10">
            <a:extLst>
              <a:ext uri="{FF2B5EF4-FFF2-40B4-BE49-F238E27FC236}">
                <a16:creationId xmlns:a16="http://schemas.microsoft.com/office/drawing/2014/main" id="{E46B9058-9965-5BD1-93B4-F5E147C27713}"/>
              </a:ext>
            </a:extLst>
          </p:cNvPr>
          <p:cNvSpPr txBox="1"/>
          <p:nvPr/>
        </p:nvSpPr>
        <p:spPr>
          <a:xfrm>
            <a:off x="1028700" y="914400"/>
            <a:ext cx="7867120"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rPr>
              <a:t>FOOT SOLE</a:t>
            </a:r>
            <a:endParaRPr lang="en-US" sz="5151" b="1">
              <a:solidFill>
                <a:srgbClr val="000000"/>
              </a:solidFill>
              <a:latin typeface="Lato Bold"/>
              <a:ea typeface="Lato Bold"/>
              <a:cs typeface="Lato Bold"/>
              <a:sym typeface="Lato Bold"/>
            </a:endParaRPr>
          </a:p>
        </p:txBody>
      </p:sp>
      <p:pic>
        <p:nvPicPr>
          <p:cNvPr id="7" name="Picture 6" descr="A close-up of a device&#10;&#10;Description automatically generated">
            <a:extLst>
              <a:ext uri="{FF2B5EF4-FFF2-40B4-BE49-F238E27FC236}">
                <a16:creationId xmlns:a16="http://schemas.microsoft.com/office/drawing/2014/main" id="{3D411C25-B8FE-89D1-940F-72A7776D6915}"/>
              </a:ext>
            </a:extLst>
          </p:cNvPr>
          <p:cNvPicPr>
            <a:picLocks noChangeAspect="1"/>
          </p:cNvPicPr>
          <p:nvPr/>
        </p:nvPicPr>
        <p:blipFill>
          <a:blip r:embed="rId3"/>
          <a:stretch>
            <a:fillRect/>
          </a:stretch>
        </p:blipFill>
        <p:spPr>
          <a:xfrm>
            <a:off x="1028700" y="3055253"/>
            <a:ext cx="5165622" cy="4913997"/>
          </a:xfrm>
          <a:prstGeom prst="rect">
            <a:avLst/>
          </a:prstGeom>
        </p:spPr>
      </p:pic>
      <p:sp>
        <p:nvSpPr>
          <p:cNvPr id="13" name="TextBox 14">
            <a:extLst>
              <a:ext uri="{FF2B5EF4-FFF2-40B4-BE49-F238E27FC236}">
                <a16:creationId xmlns:a16="http://schemas.microsoft.com/office/drawing/2014/main" id="{51E37D01-0AF7-8915-306B-2C1C03C0D892}"/>
              </a:ext>
            </a:extLst>
          </p:cNvPr>
          <p:cNvSpPr txBox="1"/>
          <p:nvPr/>
        </p:nvSpPr>
        <p:spPr>
          <a:xfrm>
            <a:off x="9480701" y="2407842"/>
            <a:ext cx="6876968" cy="430887"/>
          </a:xfrm>
          <a:prstGeom prst="rect">
            <a:avLst/>
          </a:prstGeom>
        </p:spPr>
        <p:txBody>
          <a:bodyPr wrap="square" lIns="0" tIns="0" rIns="0" bIns="0" rtlCol="0" anchor="t">
            <a:spAutoFit/>
          </a:bodyPr>
          <a:lstStyle/>
          <a:p>
            <a:pPr lvl="0">
              <a:lnSpc>
                <a:spcPct val="100000"/>
              </a:lnSpc>
            </a:pPr>
            <a:endParaRPr lang="en-US" sz="2800" kern="1200">
              <a:latin typeface="Poppins" panose="00000500000000000000" pitchFamily="2" charset="0"/>
              <a:cs typeface="Poppins" panose="00000500000000000000" pitchFamily="2" charset="0"/>
            </a:endParaRPr>
          </a:p>
        </p:txBody>
      </p:sp>
      <p:sp>
        <p:nvSpPr>
          <p:cNvPr id="14" name="TextBox 14">
            <a:extLst>
              <a:ext uri="{FF2B5EF4-FFF2-40B4-BE49-F238E27FC236}">
                <a16:creationId xmlns:a16="http://schemas.microsoft.com/office/drawing/2014/main" id="{120A4729-E68C-3B06-FCD2-A98689F68369}"/>
              </a:ext>
            </a:extLst>
          </p:cNvPr>
          <p:cNvSpPr txBox="1"/>
          <p:nvPr/>
        </p:nvSpPr>
        <p:spPr>
          <a:xfrm>
            <a:off x="9507194" y="4987456"/>
            <a:ext cx="7036412" cy="2154436"/>
          </a:xfrm>
          <a:prstGeom prst="rect">
            <a:avLst/>
          </a:prstGeom>
        </p:spPr>
        <p:txBody>
          <a:bodyPr wrap="square" lIns="0" tIns="0" rIns="0" bIns="0" rtlCol="0" anchor="t">
            <a:spAutoFit/>
          </a:bodyPr>
          <a:lstStyle/>
          <a:p>
            <a:pPr lvl="0"/>
            <a:r>
              <a:rPr lang="en-US" sz="2800">
                <a:latin typeface="Poppins" panose="00000500000000000000" pitchFamily="2" charset="0"/>
                <a:cs typeface="Poppins" panose="00000500000000000000" pitchFamily="2" charset="0"/>
              </a:rPr>
              <a:t>Three</a:t>
            </a:r>
            <a:r>
              <a:rPr lang="en-US" sz="2800" kern="1200">
                <a:effectLst/>
                <a:latin typeface="Poppins" panose="00000500000000000000" pitchFamily="2" charset="0"/>
                <a:cs typeface="Poppins" panose="00000500000000000000" pitchFamily="2" charset="0"/>
              </a:rPr>
              <a:t> electrodes to give the modular stimulation of the foot regions:</a:t>
            </a:r>
          </a:p>
          <a:p>
            <a:pPr marL="457200" lvl="0" indent="-457200">
              <a:buFont typeface="Courier New" panose="02070309020205020404" pitchFamily="49" charset="0"/>
              <a:buChar char="o"/>
            </a:pPr>
            <a:r>
              <a:rPr lang="en-US" sz="2800" kern="1200">
                <a:effectLst/>
                <a:latin typeface="Poppins" panose="00000500000000000000" pitchFamily="2" charset="0"/>
                <a:cs typeface="Poppins" panose="00000500000000000000" pitchFamily="2" charset="0"/>
              </a:rPr>
              <a:t>Toe </a:t>
            </a:r>
          </a:p>
          <a:p>
            <a:pPr marL="457200" lvl="0" indent="-457200">
              <a:buFont typeface="Courier New" panose="02070309020205020404" pitchFamily="49" charset="0"/>
              <a:buChar char="o"/>
            </a:pPr>
            <a:r>
              <a:rPr lang="en-US" sz="2800">
                <a:latin typeface="Poppins" panose="00000500000000000000" pitchFamily="2" charset="0"/>
                <a:cs typeface="Poppins" panose="00000500000000000000" pitchFamily="2" charset="0"/>
              </a:rPr>
              <a:t>Middle part</a:t>
            </a:r>
          </a:p>
          <a:p>
            <a:pPr marL="457200" lvl="0" indent="-457200">
              <a:buFont typeface="Courier New" panose="02070309020205020404" pitchFamily="49" charset="0"/>
              <a:buChar char="o"/>
            </a:pPr>
            <a:r>
              <a:rPr lang="en-US" sz="2800" kern="1200">
                <a:effectLst/>
                <a:latin typeface="Poppins" panose="00000500000000000000" pitchFamily="2" charset="0"/>
                <a:cs typeface="Poppins" panose="00000500000000000000" pitchFamily="2" charset="0"/>
              </a:rPr>
              <a:t>Heel</a:t>
            </a:r>
          </a:p>
        </p:txBody>
      </p:sp>
      <p:sp>
        <p:nvSpPr>
          <p:cNvPr id="15" name="TextBox 14">
            <a:extLst>
              <a:ext uri="{FF2B5EF4-FFF2-40B4-BE49-F238E27FC236}">
                <a16:creationId xmlns:a16="http://schemas.microsoft.com/office/drawing/2014/main" id="{47110E4B-27BA-2548-9E51-A3D99A70F62B}"/>
              </a:ext>
            </a:extLst>
          </p:cNvPr>
          <p:cNvSpPr txBox="1"/>
          <p:nvPr/>
        </p:nvSpPr>
        <p:spPr>
          <a:xfrm>
            <a:off x="9507194" y="7524463"/>
            <a:ext cx="6876968" cy="1292662"/>
          </a:xfrm>
          <a:prstGeom prst="rect">
            <a:avLst/>
          </a:prstGeom>
        </p:spPr>
        <p:txBody>
          <a:bodyPr wrap="square" lIns="0" tIns="0" rIns="0" bIns="0" rtlCol="0" anchor="t">
            <a:spAutoFit/>
          </a:bodyPr>
          <a:lstStyle/>
          <a:p>
            <a:pPr lvl="0">
              <a:lnSpc>
                <a:spcPct val="100000"/>
              </a:lnSpc>
            </a:pPr>
            <a:r>
              <a:rPr lang="en-US" sz="2800" kern="1200">
                <a:effectLst/>
                <a:latin typeface="Poppins" panose="00000500000000000000" pitchFamily="2" charset="0"/>
                <a:cs typeface="Poppins" panose="00000500000000000000" pitchFamily="2" charset="0"/>
              </a:rPr>
              <a:t>Every electrode has at least 5 cm distance to not overlap the stimulation </a:t>
            </a:r>
            <a:endParaRPr lang="en-US" sz="2800" kern="1200">
              <a:latin typeface="Poppins" panose="00000500000000000000" pitchFamily="2" charset="0"/>
              <a:cs typeface="Poppins" panose="00000500000000000000" pitchFamily="2" charset="0"/>
            </a:endParaRPr>
          </a:p>
        </p:txBody>
      </p:sp>
      <p:sp>
        <p:nvSpPr>
          <p:cNvPr id="6" name="TextBox 14">
            <a:extLst>
              <a:ext uri="{FF2B5EF4-FFF2-40B4-BE49-F238E27FC236}">
                <a16:creationId xmlns:a16="http://schemas.microsoft.com/office/drawing/2014/main" id="{9DCFABEF-7E72-8228-6515-5DD3F23CAE1B}"/>
              </a:ext>
            </a:extLst>
          </p:cNvPr>
          <p:cNvSpPr txBox="1"/>
          <p:nvPr/>
        </p:nvSpPr>
        <p:spPr>
          <a:xfrm>
            <a:off x="9507194" y="3481708"/>
            <a:ext cx="6876968" cy="1292662"/>
          </a:xfrm>
          <a:prstGeom prst="rect">
            <a:avLst/>
          </a:prstGeom>
        </p:spPr>
        <p:txBody>
          <a:bodyPr wrap="square" lIns="0" tIns="0" rIns="0" bIns="0" rtlCol="0" anchor="t">
            <a:spAutoFit/>
          </a:bodyPr>
          <a:lstStyle/>
          <a:p>
            <a:pPr lvl="0">
              <a:lnSpc>
                <a:spcPct val="100000"/>
              </a:lnSpc>
            </a:pPr>
            <a:r>
              <a:rPr lang="en-US" sz="2800" kern="1200">
                <a:effectLst/>
                <a:latin typeface="Poppins" panose="00000500000000000000" pitchFamily="2" charset="0"/>
                <a:cs typeface="Poppins" panose="00000500000000000000" pitchFamily="2" charset="0"/>
              </a:rPr>
              <a:t>The microcontroller computes and remaps the information for the electrodes</a:t>
            </a:r>
            <a:endParaRPr lang="en-US" sz="2800" kern="1200">
              <a:latin typeface="Poppins" panose="00000500000000000000" pitchFamily="2" charset="0"/>
              <a:cs typeface="Poppins" panose="00000500000000000000" pitchFamily="2" charset="0"/>
            </a:endParaRPr>
          </a:p>
        </p:txBody>
      </p:sp>
      <p:sp>
        <p:nvSpPr>
          <p:cNvPr id="8" name="TextBox 14">
            <a:extLst>
              <a:ext uri="{FF2B5EF4-FFF2-40B4-BE49-F238E27FC236}">
                <a16:creationId xmlns:a16="http://schemas.microsoft.com/office/drawing/2014/main" id="{3BDE1144-A676-36D0-5716-BA57AFC01B6B}"/>
              </a:ext>
            </a:extLst>
          </p:cNvPr>
          <p:cNvSpPr txBox="1"/>
          <p:nvPr/>
        </p:nvSpPr>
        <p:spPr>
          <a:xfrm>
            <a:off x="9507194" y="2599127"/>
            <a:ext cx="6876968" cy="430887"/>
          </a:xfrm>
          <a:prstGeom prst="rect">
            <a:avLst/>
          </a:prstGeom>
        </p:spPr>
        <p:txBody>
          <a:bodyPr wrap="square" lIns="0" tIns="0" rIns="0" bIns="0" rtlCol="0" anchor="t">
            <a:spAutoFit/>
          </a:bodyPr>
          <a:lstStyle/>
          <a:p>
            <a:pPr lvl="0">
              <a:lnSpc>
                <a:spcPct val="100000"/>
              </a:lnSpc>
            </a:pPr>
            <a:r>
              <a:rPr lang="en-US" sz="2800">
                <a:latin typeface="Poppins" panose="00000500000000000000" pitchFamily="2" charset="0"/>
                <a:cs typeface="Poppins" panose="00000500000000000000" pitchFamily="2" charset="0"/>
              </a:rPr>
              <a:t>Seven forces sensors in the foot sole</a:t>
            </a:r>
            <a:endParaRPr lang="en-US" sz="2800" kern="12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527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1745900"/>
            <a:ext cx="10888278" cy="915635"/>
          </a:xfrm>
          <a:prstGeom prst="rect">
            <a:avLst/>
          </a:prstGeom>
        </p:spPr>
        <p:txBody>
          <a:bodyPr wrap="square" lIns="0" tIns="0" rIns="0" bIns="0" rtlCol="0" anchor="t">
            <a:spAutoFit/>
          </a:bodyPr>
          <a:lstStyle/>
          <a:p>
            <a:pPr>
              <a:lnSpc>
                <a:spcPts val="7431"/>
              </a:lnSpc>
            </a:pPr>
            <a:r>
              <a:rPr lang="en-US" sz="5300">
                <a:solidFill>
                  <a:srgbClr val="004AAD"/>
                </a:solidFill>
                <a:latin typeface="League Spartan"/>
                <a:sym typeface="League Spartan"/>
              </a:rPr>
              <a:t>ELECTRO FEEDBACK</a:t>
            </a:r>
            <a:endParaRPr lang="en-US"/>
          </a:p>
        </p:txBody>
      </p:sp>
      <p:sp>
        <p:nvSpPr>
          <p:cNvPr id="10" name="TextBox 10"/>
          <p:cNvSpPr txBox="1"/>
          <p:nvPr/>
        </p:nvSpPr>
        <p:spPr>
          <a:xfrm>
            <a:off x="1028700" y="914400"/>
            <a:ext cx="7349536"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rPr>
              <a:t>KNEE ANGLE</a:t>
            </a:r>
            <a:endParaRPr lang="en-US" sz="5151" b="1">
              <a:solidFill>
                <a:srgbClr val="000000"/>
              </a:solidFill>
              <a:latin typeface="Lato Bold"/>
              <a:ea typeface="Lato Bold"/>
              <a:cs typeface="Lato Bold"/>
              <a:sym typeface="Lato Bold"/>
            </a:endParaRPr>
          </a:p>
        </p:txBody>
      </p:sp>
      <p:pic>
        <p:nvPicPr>
          <p:cNvPr id="7" name="Picture 6" descr="A close-up of a prosthetic leg&#10;&#10;Description automatically generated">
            <a:extLst>
              <a:ext uri="{FF2B5EF4-FFF2-40B4-BE49-F238E27FC236}">
                <a16:creationId xmlns:a16="http://schemas.microsoft.com/office/drawing/2014/main" id="{565FF4FC-F108-5775-B9D0-217725F2724B}"/>
              </a:ext>
            </a:extLst>
          </p:cNvPr>
          <p:cNvPicPr>
            <a:picLocks noChangeAspect="1"/>
          </p:cNvPicPr>
          <p:nvPr/>
        </p:nvPicPr>
        <p:blipFill>
          <a:blip r:embed="rId3"/>
          <a:stretch>
            <a:fillRect/>
          </a:stretch>
        </p:blipFill>
        <p:spPr>
          <a:xfrm>
            <a:off x="2888344" y="2853537"/>
            <a:ext cx="3730507" cy="5983586"/>
          </a:xfrm>
          <a:prstGeom prst="rect">
            <a:avLst/>
          </a:prstGeom>
        </p:spPr>
      </p:pic>
      <p:sp>
        <p:nvSpPr>
          <p:cNvPr id="6" name="TextBox 14">
            <a:extLst>
              <a:ext uri="{FF2B5EF4-FFF2-40B4-BE49-F238E27FC236}">
                <a16:creationId xmlns:a16="http://schemas.microsoft.com/office/drawing/2014/main" id="{8ED6C40D-22CD-5C81-7F5C-8F86650B590A}"/>
              </a:ext>
            </a:extLst>
          </p:cNvPr>
          <p:cNvSpPr txBox="1"/>
          <p:nvPr/>
        </p:nvSpPr>
        <p:spPr>
          <a:xfrm>
            <a:off x="9507194" y="3160431"/>
            <a:ext cx="6876968" cy="1292662"/>
          </a:xfrm>
          <a:prstGeom prst="rect">
            <a:avLst/>
          </a:prstGeom>
        </p:spPr>
        <p:txBody>
          <a:bodyPr wrap="square" lIns="0" tIns="0" rIns="0" bIns="0" rtlCol="0" anchor="t">
            <a:spAutoFit/>
          </a:bodyPr>
          <a:lstStyle/>
          <a:p>
            <a:pPr lvl="0">
              <a:lnSpc>
                <a:spcPct val="100000"/>
              </a:lnSpc>
            </a:pPr>
            <a:r>
              <a:rPr lang="en-US" sz="2800">
                <a:effectLst/>
                <a:latin typeface="Poppins" panose="00000500000000000000" pitchFamily="2" charset="0"/>
                <a:cs typeface="Poppins" panose="00000500000000000000" pitchFamily="2" charset="0"/>
              </a:rPr>
              <a:t>Two IMU sensors (green boxes) to perceive the rotation angle of the knee</a:t>
            </a:r>
            <a:endParaRPr lang="en-US" sz="2800" kern="1200">
              <a:latin typeface="Poppins" panose="00000500000000000000" pitchFamily="2" charset="0"/>
              <a:cs typeface="Poppins" panose="00000500000000000000" pitchFamily="2" charset="0"/>
            </a:endParaRPr>
          </a:p>
        </p:txBody>
      </p:sp>
      <p:sp>
        <p:nvSpPr>
          <p:cNvPr id="11" name="TextBox 14">
            <a:extLst>
              <a:ext uri="{FF2B5EF4-FFF2-40B4-BE49-F238E27FC236}">
                <a16:creationId xmlns:a16="http://schemas.microsoft.com/office/drawing/2014/main" id="{75FF222A-9BE7-83B4-3BBA-96D3ED4A9129}"/>
              </a:ext>
            </a:extLst>
          </p:cNvPr>
          <p:cNvSpPr txBox="1"/>
          <p:nvPr/>
        </p:nvSpPr>
        <p:spPr>
          <a:xfrm>
            <a:off x="9507194" y="6497211"/>
            <a:ext cx="6876968" cy="861774"/>
          </a:xfrm>
          <a:prstGeom prst="rect">
            <a:avLst/>
          </a:prstGeom>
        </p:spPr>
        <p:txBody>
          <a:bodyPr wrap="square" lIns="0" tIns="0" rIns="0" bIns="0" rtlCol="0" anchor="t">
            <a:spAutoFit/>
          </a:bodyPr>
          <a:lstStyle/>
          <a:p>
            <a:pPr lvl="0"/>
            <a:r>
              <a:rPr lang="en-US" sz="2800">
                <a:effectLst/>
                <a:latin typeface="Poppins" panose="00000500000000000000" pitchFamily="2" charset="0"/>
                <a:cs typeface="Poppins" panose="00000500000000000000" pitchFamily="2" charset="0"/>
              </a:rPr>
              <a:t>One electrod</a:t>
            </a:r>
            <a:r>
              <a:rPr lang="en-US" sz="2800">
                <a:latin typeface="Poppins" panose="00000500000000000000" pitchFamily="2" charset="0"/>
                <a:cs typeface="Poppins" panose="00000500000000000000" pitchFamily="2" charset="0"/>
              </a:rPr>
              <a:t>e on the hip to provide the stimulation</a:t>
            </a:r>
          </a:p>
        </p:txBody>
      </p:sp>
      <p:sp>
        <p:nvSpPr>
          <p:cNvPr id="12" name="TextBox 11">
            <a:extLst>
              <a:ext uri="{FF2B5EF4-FFF2-40B4-BE49-F238E27FC236}">
                <a16:creationId xmlns:a16="http://schemas.microsoft.com/office/drawing/2014/main" id="{A91DD088-5D4E-52EE-9CB2-DAB0EA2C7685}"/>
              </a:ext>
            </a:extLst>
          </p:cNvPr>
          <p:cNvSpPr txBox="1"/>
          <p:nvPr/>
        </p:nvSpPr>
        <p:spPr>
          <a:xfrm>
            <a:off x="9507194" y="7950157"/>
            <a:ext cx="6876968" cy="861774"/>
          </a:xfrm>
          <a:prstGeom prst="rect">
            <a:avLst/>
          </a:prstGeom>
        </p:spPr>
        <p:txBody>
          <a:bodyPr wrap="square" lIns="0" tIns="0" rIns="0" bIns="0" rtlCol="0" anchor="t">
            <a:spAutoFit/>
          </a:bodyPr>
          <a:lstStyle/>
          <a:p>
            <a:pPr lvl="0">
              <a:lnSpc>
                <a:spcPct val="100000"/>
              </a:lnSpc>
            </a:pPr>
            <a:r>
              <a:rPr lang="en-US" sz="2800">
                <a:effectLst/>
                <a:latin typeface="Poppins" panose="00000500000000000000" pitchFamily="2" charset="0"/>
                <a:cs typeface="Poppins" panose="00000500000000000000" pitchFamily="2" charset="0"/>
              </a:rPr>
              <a:t>Fundamental for symmetry and balance, to reduce the risk of falling</a:t>
            </a:r>
            <a:endParaRPr lang="en-US" sz="2800" kern="1200">
              <a:latin typeface="Poppins" panose="00000500000000000000" pitchFamily="2" charset="0"/>
              <a:cs typeface="Poppins" panose="00000500000000000000" pitchFamily="2" charset="0"/>
            </a:endParaRPr>
          </a:p>
        </p:txBody>
      </p:sp>
      <p:sp>
        <p:nvSpPr>
          <p:cNvPr id="8" name="TextBox 14">
            <a:extLst>
              <a:ext uri="{FF2B5EF4-FFF2-40B4-BE49-F238E27FC236}">
                <a16:creationId xmlns:a16="http://schemas.microsoft.com/office/drawing/2014/main" id="{F67EE06A-8E54-2C6F-BB78-BE1F8FCA5325}"/>
              </a:ext>
            </a:extLst>
          </p:cNvPr>
          <p:cNvSpPr txBox="1"/>
          <p:nvPr/>
        </p:nvSpPr>
        <p:spPr>
          <a:xfrm>
            <a:off x="9507194" y="5044265"/>
            <a:ext cx="6876968" cy="861774"/>
          </a:xfrm>
          <a:prstGeom prst="rect">
            <a:avLst/>
          </a:prstGeom>
        </p:spPr>
        <p:txBody>
          <a:bodyPr wrap="square" lIns="0" tIns="0" rIns="0" bIns="0" rtlCol="0" anchor="t">
            <a:spAutoFit/>
          </a:bodyPr>
          <a:lstStyle/>
          <a:p>
            <a:pPr lvl="0">
              <a:lnSpc>
                <a:spcPct val="100000"/>
              </a:lnSpc>
            </a:pPr>
            <a:r>
              <a:rPr lang="en-US" sz="2800">
                <a:effectLst/>
                <a:latin typeface="Poppins" panose="00000500000000000000" pitchFamily="2" charset="0"/>
                <a:cs typeface="Poppins" panose="00000500000000000000" pitchFamily="2" charset="0"/>
              </a:rPr>
              <a:t>Microcontroller with the encoder to remap with linear relation the signal</a:t>
            </a:r>
            <a:endParaRPr lang="en-US" sz="2800" kern="12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8665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133631" y="937260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8700" y="1745900"/>
            <a:ext cx="7618028" cy="915635"/>
          </a:xfrm>
          <a:prstGeom prst="rect">
            <a:avLst/>
          </a:prstGeom>
        </p:spPr>
        <p:txBody>
          <a:bodyPr wrap="square" lIns="0" tIns="0" rIns="0" bIns="0" rtlCol="0" anchor="t">
            <a:spAutoFit/>
          </a:bodyPr>
          <a:lstStyle/>
          <a:p>
            <a:pPr>
              <a:lnSpc>
                <a:spcPts val="7431"/>
              </a:lnSpc>
            </a:pPr>
            <a:r>
              <a:rPr lang="en-US" sz="5300">
                <a:solidFill>
                  <a:srgbClr val="004AAD"/>
                </a:solidFill>
                <a:latin typeface="League Spartan"/>
                <a:sym typeface="League Spartan"/>
              </a:rPr>
              <a:t>STIMULATION</a:t>
            </a:r>
            <a:endParaRPr lang="en-US"/>
          </a:p>
        </p:txBody>
      </p:sp>
      <p:sp>
        <p:nvSpPr>
          <p:cNvPr id="10" name="TextBox 10"/>
          <p:cNvSpPr txBox="1"/>
          <p:nvPr/>
        </p:nvSpPr>
        <p:spPr>
          <a:xfrm>
            <a:off x="1028700" y="914400"/>
            <a:ext cx="7349536" cy="859723"/>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rPr>
              <a:t>CONFIGURATION</a:t>
            </a:r>
            <a:endParaRPr lang="en-US"/>
          </a:p>
        </p:txBody>
      </p:sp>
      <p:pic>
        <p:nvPicPr>
          <p:cNvPr id="7" name="Picture 6" descr="A diagram of a device used to control the pulse&#10;&#10;Description automatically generated">
            <a:extLst>
              <a:ext uri="{FF2B5EF4-FFF2-40B4-BE49-F238E27FC236}">
                <a16:creationId xmlns:a16="http://schemas.microsoft.com/office/drawing/2014/main" id="{A9513308-5DD5-A4D4-CFB5-737F7B0AA510}"/>
              </a:ext>
            </a:extLst>
          </p:cNvPr>
          <p:cNvPicPr>
            <a:picLocks noChangeAspect="1"/>
          </p:cNvPicPr>
          <p:nvPr/>
        </p:nvPicPr>
        <p:blipFill>
          <a:blip r:embed="rId3"/>
          <a:stretch>
            <a:fillRect/>
          </a:stretch>
        </p:blipFill>
        <p:spPr>
          <a:xfrm>
            <a:off x="1028700" y="2688523"/>
            <a:ext cx="6702679" cy="6172200"/>
          </a:xfrm>
          <a:prstGeom prst="rect">
            <a:avLst/>
          </a:prstGeom>
        </p:spPr>
      </p:pic>
      <p:sp>
        <p:nvSpPr>
          <p:cNvPr id="6" name="TextBox 14">
            <a:extLst>
              <a:ext uri="{FF2B5EF4-FFF2-40B4-BE49-F238E27FC236}">
                <a16:creationId xmlns:a16="http://schemas.microsoft.com/office/drawing/2014/main" id="{8A84CA63-5106-866C-37B0-581C6A8EAA7B}"/>
              </a:ext>
            </a:extLst>
          </p:cNvPr>
          <p:cNvSpPr txBox="1"/>
          <p:nvPr/>
        </p:nvSpPr>
        <p:spPr>
          <a:xfrm>
            <a:off x="9641266" y="1144607"/>
            <a:ext cx="7477493" cy="1292662"/>
          </a:xfrm>
          <a:prstGeom prst="rect">
            <a:avLst/>
          </a:prstGeom>
        </p:spPr>
        <p:txBody>
          <a:bodyPr wrap="square" lIns="0" tIns="0" rIns="0" bIns="0" rtlCol="0" anchor="t">
            <a:spAutoFit/>
          </a:bodyPr>
          <a:lstStyle/>
          <a:p>
            <a:pPr lvl="0">
              <a:lnSpc>
                <a:spcPct val="100000"/>
              </a:lnSpc>
            </a:pPr>
            <a:r>
              <a:rPr lang="en-US" sz="2800">
                <a:effectLst/>
                <a:latin typeface="Poppins" panose="00000500000000000000" pitchFamily="2" charset="0"/>
                <a:cs typeface="Poppins" panose="00000500000000000000" pitchFamily="2" charset="0"/>
              </a:rPr>
              <a:t>The sensors send the feedback information to the controller through BLTE technology. </a:t>
            </a:r>
            <a:endParaRPr lang="en-US" sz="2800" kern="1200">
              <a:latin typeface="Poppins" panose="00000500000000000000" pitchFamily="2" charset="0"/>
              <a:cs typeface="Poppins" panose="00000500000000000000" pitchFamily="2" charset="0"/>
            </a:endParaRPr>
          </a:p>
        </p:txBody>
      </p:sp>
      <p:sp>
        <p:nvSpPr>
          <p:cNvPr id="11" name="TextBox 14">
            <a:extLst>
              <a:ext uri="{FF2B5EF4-FFF2-40B4-BE49-F238E27FC236}">
                <a16:creationId xmlns:a16="http://schemas.microsoft.com/office/drawing/2014/main" id="{64AF0CFC-5621-EBB0-85DC-6BC37E2D3311}"/>
              </a:ext>
            </a:extLst>
          </p:cNvPr>
          <p:cNvSpPr txBox="1"/>
          <p:nvPr/>
        </p:nvSpPr>
        <p:spPr>
          <a:xfrm>
            <a:off x="9641267" y="5081615"/>
            <a:ext cx="7477493" cy="1723549"/>
          </a:xfrm>
          <a:prstGeom prst="rect">
            <a:avLst/>
          </a:prstGeom>
        </p:spPr>
        <p:txBody>
          <a:bodyPr wrap="square" lIns="0" tIns="0" rIns="0" bIns="0" rtlCol="0" anchor="t">
            <a:spAutoFit/>
          </a:bodyPr>
          <a:lstStyle/>
          <a:p>
            <a:pPr lvl="0">
              <a:lnSpc>
                <a:spcPct val="100000"/>
              </a:lnSpc>
            </a:pPr>
            <a:r>
              <a:rPr lang="en-US" sz="2800">
                <a:effectLst/>
                <a:latin typeface="Poppins" panose="00000500000000000000" pitchFamily="2" charset="0"/>
                <a:cs typeface="Poppins" panose="00000500000000000000" pitchFamily="2" charset="0"/>
              </a:rPr>
              <a:t>All this at real time to improve the quality of life</a:t>
            </a:r>
          </a:p>
          <a:p>
            <a:pPr lvl="0">
              <a:lnSpc>
                <a:spcPct val="100000"/>
              </a:lnSpc>
            </a:pPr>
            <a:r>
              <a:rPr lang="en-US" sz="2800">
                <a:latin typeface="Poppins" panose="00000500000000000000" pitchFamily="2" charset="0"/>
                <a:cs typeface="Poppins" panose="00000500000000000000" pitchFamily="2" charset="0"/>
              </a:rPr>
              <a:t> ~ latency of less than 50ms</a:t>
            </a:r>
            <a:r>
              <a:rPr lang="en-US" sz="2800">
                <a:effectLst/>
                <a:latin typeface="Poppins" panose="00000500000000000000" pitchFamily="2" charset="0"/>
                <a:cs typeface="Poppins" panose="00000500000000000000" pitchFamily="2" charset="0"/>
              </a:rPr>
              <a:t> for all </a:t>
            </a:r>
            <a:r>
              <a:rPr lang="en-US" sz="2800" err="1">
                <a:effectLst/>
                <a:latin typeface="Poppins" panose="00000500000000000000" pitchFamily="2" charset="0"/>
                <a:cs typeface="Poppins" panose="00000500000000000000" pitchFamily="2" charset="0"/>
              </a:rPr>
              <a:t>pulsewidth</a:t>
            </a:r>
            <a:r>
              <a:rPr lang="en-US" sz="2800" err="1">
                <a:latin typeface="Poppins" panose="00000500000000000000" pitchFamily="2" charset="0"/>
                <a:cs typeface="Poppins" panose="00000500000000000000" pitchFamily="2" charset="0"/>
              </a:rPr>
              <a:t>s</a:t>
            </a:r>
            <a:r>
              <a:rPr lang="en-US" sz="2800">
                <a:latin typeface="Poppins" panose="00000500000000000000" pitchFamily="2" charset="0"/>
                <a:cs typeface="Poppins" panose="00000500000000000000" pitchFamily="2" charset="0"/>
              </a:rPr>
              <a:t> computation</a:t>
            </a:r>
            <a:endParaRPr lang="en-US" sz="2800" kern="1200">
              <a:latin typeface="Poppins" panose="00000500000000000000" pitchFamily="2" charset="0"/>
              <a:cs typeface="Poppins" panose="00000500000000000000" pitchFamily="2" charset="0"/>
            </a:endParaRPr>
          </a:p>
        </p:txBody>
      </p:sp>
      <p:sp>
        <p:nvSpPr>
          <p:cNvPr id="12" name="TextBox 14">
            <a:extLst>
              <a:ext uri="{FF2B5EF4-FFF2-40B4-BE49-F238E27FC236}">
                <a16:creationId xmlns:a16="http://schemas.microsoft.com/office/drawing/2014/main" id="{FCE81A66-0CE3-19F1-AE3D-99DAB361B2A2}"/>
              </a:ext>
            </a:extLst>
          </p:cNvPr>
          <p:cNvSpPr txBox="1"/>
          <p:nvPr/>
        </p:nvSpPr>
        <p:spPr>
          <a:xfrm>
            <a:off x="9641265" y="7050119"/>
            <a:ext cx="7477493" cy="430887"/>
          </a:xfrm>
          <a:prstGeom prst="rect">
            <a:avLst/>
          </a:prstGeom>
        </p:spPr>
        <p:txBody>
          <a:bodyPr wrap="square" lIns="0" tIns="0" rIns="0" bIns="0" rtlCol="0" anchor="t">
            <a:spAutoFit/>
          </a:bodyPr>
          <a:lstStyle/>
          <a:p>
            <a:pPr lvl="0">
              <a:lnSpc>
                <a:spcPct val="100000"/>
              </a:lnSpc>
            </a:pPr>
            <a:r>
              <a:rPr lang="en-US" sz="2800">
                <a:effectLst/>
                <a:latin typeface="Poppins" panose="00000500000000000000" pitchFamily="2" charset="0"/>
                <a:cs typeface="Poppins" panose="00000500000000000000" pitchFamily="2" charset="0"/>
              </a:rPr>
              <a:t>Long life cycle battery</a:t>
            </a:r>
            <a:endParaRPr lang="en-US" sz="2800" kern="1200">
              <a:latin typeface="Poppins" panose="00000500000000000000" pitchFamily="2" charset="0"/>
              <a:cs typeface="Poppins" panose="00000500000000000000" pitchFamily="2" charset="0"/>
            </a:endParaRPr>
          </a:p>
        </p:txBody>
      </p:sp>
      <p:sp>
        <p:nvSpPr>
          <p:cNvPr id="13" name="TextBox 14">
            <a:extLst>
              <a:ext uri="{FF2B5EF4-FFF2-40B4-BE49-F238E27FC236}">
                <a16:creationId xmlns:a16="http://schemas.microsoft.com/office/drawing/2014/main" id="{8A7F3774-B3FA-2530-01EE-067900F45630}"/>
              </a:ext>
            </a:extLst>
          </p:cNvPr>
          <p:cNvSpPr txBox="1"/>
          <p:nvPr/>
        </p:nvSpPr>
        <p:spPr>
          <a:xfrm>
            <a:off x="9641265" y="7725962"/>
            <a:ext cx="7477493" cy="1292662"/>
          </a:xfrm>
          <a:prstGeom prst="rect">
            <a:avLst/>
          </a:prstGeom>
        </p:spPr>
        <p:txBody>
          <a:bodyPr wrap="square" lIns="0" tIns="0" rIns="0" bIns="0" rtlCol="0" anchor="t">
            <a:spAutoFit/>
          </a:bodyPr>
          <a:lstStyle/>
          <a:p>
            <a:pPr lvl="0">
              <a:lnSpc>
                <a:spcPct val="100000"/>
              </a:lnSpc>
            </a:pPr>
            <a:r>
              <a:rPr lang="en-US" sz="2800">
                <a:effectLst/>
                <a:latin typeface="Poppins" panose="00000500000000000000" pitchFamily="2" charset="0"/>
                <a:cs typeface="Poppins" panose="00000500000000000000" pitchFamily="2" charset="0"/>
              </a:rPr>
              <a:t>The system controller sends all the information to the cloud to see them on the user and trainer app</a:t>
            </a:r>
            <a:endParaRPr lang="en-US" sz="2800" kern="1200">
              <a:latin typeface="Poppins" panose="00000500000000000000" pitchFamily="2" charset="0"/>
              <a:cs typeface="Poppins" panose="00000500000000000000" pitchFamily="2" charset="0"/>
            </a:endParaRPr>
          </a:p>
        </p:txBody>
      </p:sp>
      <p:sp>
        <p:nvSpPr>
          <p:cNvPr id="8" name="TextBox 14">
            <a:extLst>
              <a:ext uri="{FF2B5EF4-FFF2-40B4-BE49-F238E27FC236}">
                <a16:creationId xmlns:a16="http://schemas.microsoft.com/office/drawing/2014/main" id="{6B610F59-7BA7-3605-DA55-AEA89F82D0A3}"/>
              </a:ext>
            </a:extLst>
          </p:cNvPr>
          <p:cNvSpPr txBox="1"/>
          <p:nvPr/>
        </p:nvSpPr>
        <p:spPr>
          <a:xfrm>
            <a:off x="9641265" y="2682224"/>
            <a:ext cx="7964348" cy="2154436"/>
          </a:xfrm>
          <a:prstGeom prst="rect">
            <a:avLst/>
          </a:prstGeom>
        </p:spPr>
        <p:txBody>
          <a:bodyPr wrap="square" lIns="0" tIns="0" rIns="0" bIns="0" rtlCol="0" anchor="t">
            <a:spAutoFit/>
          </a:bodyPr>
          <a:lstStyle/>
          <a:p>
            <a:pPr lvl="0">
              <a:lnSpc>
                <a:spcPct val="100000"/>
              </a:lnSpc>
            </a:pPr>
            <a:r>
              <a:rPr lang="en-US" sz="2800">
                <a:latin typeface="Poppins" panose="00000500000000000000" pitchFamily="2" charset="0"/>
                <a:cs typeface="Poppins" panose="00000500000000000000" pitchFamily="2" charset="0"/>
              </a:rPr>
              <a:t>Controller, with C++ algorithm </a:t>
            </a:r>
            <a:r>
              <a:rPr lang="en-US" sz="2800">
                <a:effectLst/>
                <a:latin typeface="Poppins" panose="00000500000000000000" pitchFamily="2" charset="0"/>
                <a:cs typeface="Poppins" panose="00000500000000000000" pitchFamily="2" charset="0"/>
              </a:rPr>
              <a:t>encodes the information and transforms them into a signal in the electric space with 80Hz of frequency, modulated </a:t>
            </a:r>
            <a:r>
              <a:rPr lang="en-US" sz="2800" err="1">
                <a:effectLst/>
                <a:latin typeface="Poppins" panose="00000500000000000000" pitchFamily="2" charset="0"/>
                <a:cs typeface="Poppins" panose="00000500000000000000" pitchFamily="2" charset="0"/>
              </a:rPr>
              <a:t>pulsewidth</a:t>
            </a:r>
            <a:r>
              <a:rPr lang="en-US" sz="2800">
                <a:effectLst/>
                <a:latin typeface="Poppins" panose="00000500000000000000" pitchFamily="2" charset="0"/>
                <a:cs typeface="Poppins" panose="00000500000000000000" pitchFamily="2" charset="0"/>
              </a:rPr>
              <a:t> and calibrated amplitude</a:t>
            </a:r>
            <a:endParaRPr lang="en-US" sz="2800" kern="12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87530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8700" y="914400"/>
            <a:ext cx="7349536"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rPr>
              <a:t>CALIBRATION</a:t>
            </a:r>
            <a:endParaRPr lang="en-US" sz="5151" b="1">
              <a:solidFill>
                <a:srgbClr val="000000"/>
              </a:solidFill>
              <a:latin typeface="Lato Bold"/>
              <a:ea typeface="Lato Bold"/>
              <a:cs typeface="Lato Bold"/>
              <a:sym typeface="Lato Bold"/>
            </a:endParaRPr>
          </a:p>
        </p:txBody>
      </p:sp>
      <p:sp>
        <p:nvSpPr>
          <p:cNvPr id="8" name="TextBox 14">
            <a:extLst>
              <a:ext uri="{FF2B5EF4-FFF2-40B4-BE49-F238E27FC236}">
                <a16:creationId xmlns:a16="http://schemas.microsoft.com/office/drawing/2014/main" id="{32232C0C-B0B4-6B6A-984E-C429662E7C88}"/>
              </a:ext>
            </a:extLst>
          </p:cNvPr>
          <p:cNvSpPr txBox="1"/>
          <p:nvPr/>
        </p:nvSpPr>
        <p:spPr>
          <a:xfrm>
            <a:off x="1420529" y="3872214"/>
            <a:ext cx="5797321" cy="1436355"/>
          </a:xfrm>
          <a:prstGeom prst="rect">
            <a:avLst/>
          </a:prstGeom>
        </p:spPr>
        <p:txBody>
          <a:bodyPr wrap="square" lIns="0" tIns="0" rIns="0" bIns="0" rtlCol="0" anchor="t">
            <a:spAutoFit/>
          </a:bodyPr>
          <a:lstStyle/>
          <a:p>
            <a:pPr>
              <a:lnSpc>
                <a:spcPts val="3796"/>
              </a:lnSpc>
              <a:spcBef>
                <a:spcPct val="0"/>
              </a:spcBef>
            </a:pPr>
            <a:r>
              <a:rPr lang="en-US" sz="2800">
                <a:solidFill>
                  <a:srgbClr val="004AAD"/>
                </a:solidFill>
                <a:effectLst/>
                <a:latin typeface="Poppins" panose="00000500000000000000" pitchFamily="2" charset="0"/>
                <a:cs typeface="Poppins" panose="00000500000000000000" pitchFamily="2" charset="0"/>
              </a:rPr>
              <a:t>Knee calibration</a:t>
            </a:r>
            <a:r>
              <a:rPr lang="en-US" sz="2800">
                <a:effectLst/>
                <a:latin typeface="Poppins" panose="00000500000000000000" pitchFamily="2" charset="0"/>
                <a:cs typeface="Poppins" panose="00000500000000000000" pitchFamily="2" charset="0"/>
              </a:rPr>
              <a:t>: Two IMU calibrations to estimate the angle of the knee</a:t>
            </a:r>
            <a:endParaRPr lang="en-US" sz="2700">
              <a:solidFill>
                <a:srgbClr val="000000"/>
              </a:solidFill>
              <a:latin typeface="Poppins" panose="00000500000000000000" pitchFamily="2" charset="0"/>
              <a:ea typeface="Calibri"/>
              <a:cs typeface="Poppins" panose="00000500000000000000" pitchFamily="2" charset="0"/>
            </a:endParaRPr>
          </a:p>
        </p:txBody>
      </p:sp>
      <p:pic>
        <p:nvPicPr>
          <p:cNvPr id="7" name="Picture 6">
            <a:extLst>
              <a:ext uri="{FF2B5EF4-FFF2-40B4-BE49-F238E27FC236}">
                <a16:creationId xmlns:a16="http://schemas.microsoft.com/office/drawing/2014/main" id="{9ECB404F-8453-59AF-0F3A-223AA5AD31C1}"/>
              </a:ext>
            </a:extLst>
          </p:cNvPr>
          <p:cNvPicPr>
            <a:picLocks noChangeAspect="1"/>
          </p:cNvPicPr>
          <p:nvPr/>
        </p:nvPicPr>
        <p:blipFill>
          <a:blip r:embed="rId2"/>
          <a:stretch>
            <a:fillRect/>
          </a:stretch>
        </p:blipFill>
        <p:spPr>
          <a:xfrm>
            <a:off x="9660475" y="756249"/>
            <a:ext cx="7761802" cy="8501331"/>
          </a:xfrm>
          <a:prstGeom prst="rect">
            <a:avLst/>
          </a:prstGeom>
        </p:spPr>
      </p:pic>
      <p:sp>
        <p:nvSpPr>
          <p:cNvPr id="11" name="TextBox 9">
            <a:extLst>
              <a:ext uri="{FF2B5EF4-FFF2-40B4-BE49-F238E27FC236}">
                <a16:creationId xmlns:a16="http://schemas.microsoft.com/office/drawing/2014/main" id="{D56BC186-C1F7-5B96-BA78-EE77EEE8AB73}"/>
              </a:ext>
            </a:extLst>
          </p:cNvPr>
          <p:cNvSpPr txBox="1"/>
          <p:nvPr/>
        </p:nvSpPr>
        <p:spPr>
          <a:xfrm>
            <a:off x="1028700" y="1745900"/>
            <a:ext cx="10888278" cy="91563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7431"/>
              </a:lnSpc>
            </a:pPr>
            <a:r>
              <a:rPr lang="en-US" sz="5300">
                <a:solidFill>
                  <a:srgbClr val="004AAD"/>
                </a:solidFill>
                <a:latin typeface="League Spartan"/>
                <a:cs typeface="League Spartan"/>
              </a:rPr>
              <a:t>EMBEDDED</a:t>
            </a:r>
          </a:p>
        </p:txBody>
      </p:sp>
      <p:sp>
        <p:nvSpPr>
          <p:cNvPr id="16" name="TextBox 14">
            <a:extLst>
              <a:ext uri="{FF2B5EF4-FFF2-40B4-BE49-F238E27FC236}">
                <a16:creationId xmlns:a16="http://schemas.microsoft.com/office/drawing/2014/main" id="{46F5D121-AF32-0C30-7FD4-15EDDB5C1797}"/>
              </a:ext>
            </a:extLst>
          </p:cNvPr>
          <p:cNvSpPr txBox="1"/>
          <p:nvPr/>
        </p:nvSpPr>
        <p:spPr>
          <a:xfrm>
            <a:off x="1420530" y="6155080"/>
            <a:ext cx="5797321" cy="1436355"/>
          </a:xfrm>
          <a:prstGeom prst="rect">
            <a:avLst/>
          </a:prstGeom>
        </p:spPr>
        <p:txBody>
          <a:bodyPr wrap="square" lIns="0" tIns="0" rIns="0" bIns="0" rtlCol="0" anchor="t">
            <a:spAutoFit/>
          </a:bodyPr>
          <a:lstStyle/>
          <a:p>
            <a:pPr>
              <a:lnSpc>
                <a:spcPts val="3796"/>
              </a:lnSpc>
              <a:spcBef>
                <a:spcPct val="0"/>
              </a:spcBef>
            </a:pPr>
            <a:r>
              <a:rPr lang="en-US" sz="2800" err="1">
                <a:solidFill>
                  <a:srgbClr val="004AAD"/>
                </a:solidFill>
                <a:effectLst/>
                <a:latin typeface="Poppins" panose="00000500000000000000" pitchFamily="2" charset="0"/>
                <a:cs typeface="Poppins" panose="00000500000000000000" pitchFamily="2" charset="0"/>
              </a:rPr>
              <a:t>Pulsewidth</a:t>
            </a:r>
            <a:r>
              <a:rPr lang="en-US" sz="2800">
                <a:solidFill>
                  <a:srgbClr val="004AAD"/>
                </a:solidFill>
                <a:effectLst/>
                <a:latin typeface="Poppins" panose="00000500000000000000" pitchFamily="2" charset="0"/>
                <a:cs typeface="Poppins" panose="00000500000000000000" pitchFamily="2" charset="0"/>
              </a:rPr>
              <a:t> calibration</a:t>
            </a:r>
            <a:r>
              <a:rPr lang="en-US" sz="2800">
                <a:effectLst/>
                <a:latin typeface="Poppins" panose="00000500000000000000" pitchFamily="2" charset="0"/>
                <a:cs typeface="Poppins" panose="00000500000000000000" pitchFamily="2" charset="0"/>
              </a:rPr>
              <a:t>:</a:t>
            </a:r>
            <a:r>
              <a:rPr lang="en-US" sz="2800">
                <a:latin typeface="Poppins" panose="00000500000000000000" pitchFamily="2" charset="0"/>
                <a:cs typeface="Poppins" panose="00000500000000000000" pitchFamily="2" charset="0"/>
              </a:rPr>
              <a:t> Walk maximum force exerted related to maximum </a:t>
            </a:r>
            <a:r>
              <a:rPr lang="en-US" sz="2800" err="1">
                <a:latin typeface="Poppins" panose="00000500000000000000" pitchFamily="2" charset="0"/>
                <a:cs typeface="Poppins" panose="00000500000000000000" pitchFamily="2" charset="0"/>
              </a:rPr>
              <a:t>pulsewidth</a:t>
            </a:r>
            <a:endParaRPr lang="en-US" sz="2700">
              <a:solidFill>
                <a:srgbClr val="000000"/>
              </a:solidFill>
              <a:latin typeface="Poppins" panose="00000500000000000000" pitchFamily="2" charset="0"/>
              <a:ea typeface="Calibri"/>
              <a:cs typeface="Poppins" panose="00000500000000000000" pitchFamily="2" charset="0"/>
            </a:endParaRPr>
          </a:p>
        </p:txBody>
      </p:sp>
    </p:spTree>
    <p:extLst>
      <p:ext uri="{BB962C8B-B14F-4D97-AF65-F5344CB8AC3E}">
        <p14:creationId xmlns:p14="http://schemas.microsoft.com/office/powerpoint/2010/main" val="49836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354B2-30FF-A98D-3D4F-E8A0FBA609EF}"/>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247A6435-04D6-BC6C-9FF1-51F06665306A}"/>
              </a:ext>
            </a:extLst>
          </p:cNvPr>
          <p:cNvSpPr txBox="1"/>
          <p:nvPr/>
        </p:nvSpPr>
        <p:spPr>
          <a:xfrm>
            <a:off x="4638682" y="1154024"/>
            <a:ext cx="9010636" cy="978088"/>
          </a:xfrm>
          <a:prstGeom prst="rect">
            <a:avLst/>
          </a:prstGeom>
        </p:spPr>
        <p:txBody>
          <a:bodyPr lIns="0" tIns="0" rIns="0" bIns="0" rtlCol="0" anchor="t">
            <a:spAutoFit/>
          </a:bodyPr>
          <a:lstStyle/>
          <a:p>
            <a:pPr algn="ctr">
              <a:lnSpc>
                <a:spcPts val="7940"/>
              </a:lnSpc>
            </a:pPr>
            <a:r>
              <a:rPr lang="en-US" sz="5672" b="1">
                <a:solidFill>
                  <a:srgbClr val="004AAD"/>
                </a:solidFill>
                <a:latin typeface="League Spartan"/>
                <a:ea typeface="League Spartan"/>
                <a:cs typeface="League Spartan"/>
                <a:sym typeface="League Spartan"/>
              </a:rPr>
              <a:t>LOWER LIMB</a:t>
            </a:r>
          </a:p>
        </p:txBody>
      </p:sp>
      <p:sp>
        <p:nvSpPr>
          <p:cNvPr id="4" name="TextBox 4">
            <a:extLst>
              <a:ext uri="{FF2B5EF4-FFF2-40B4-BE49-F238E27FC236}">
                <a16:creationId xmlns:a16="http://schemas.microsoft.com/office/drawing/2014/main" id="{CE25F77D-3331-5494-409D-D3E552334F88}"/>
              </a:ext>
            </a:extLst>
          </p:cNvPr>
          <p:cNvSpPr txBox="1"/>
          <p:nvPr/>
        </p:nvSpPr>
        <p:spPr>
          <a:xfrm>
            <a:off x="5755034" y="507228"/>
            <a:ext cx="6599554" cy="654025"/>
          </a:xfrm>
          <a:prstGeom prst="rect">
            <a:avLst/>
          </a:prstGeom>
        </p:spPr>
        <p:txBody>
          <a:bodyPr wrap="square" lIns="0" tIns="0" rIns="0" bIns="0" rtlCol="0" anchor="t">
            <a:spAutoFit/>
          </a:bodyPr>
          <a:lstStyle/>
          <a:p>
            <a:pPr algn="ctr">
              <a:lnSpc>
                <a:spcPts val="5094"/>
              </a:lnSpc>
            </a:pPr>
            <a:r>
              <a:rPr lang="en-US" sz="4400" b="1">
                <a:solidFill>
                  <a:srgbClr val="303642"/>
                </a:solidFill>
                <a:latin typeface="Lato Bold"/>
                <a:ea typeface="Lato Bold"/>
                <a:cs typeface="Lato Bold"/>
                <a:sym typeface="Lato Bold"/>
              </a:rPr>
              <a:t>AMPUTATION OF THE</a:t>
            </a:r>
          </a:p>
        </p:txBody>
      </p:sp>
      <p:sp>
        <p:nvSpPr>
          <p:cNvPr id="5" name="TextBox 5">
            <a:extLst>
              <a:ext uri="{FF2B5EF4-FFF2-40B4-BE49-F238E27FC236}">
                <a16:creationId xmlns:a16="http://schemas.microsoft.com/office/drawing/2014/main" id="{1D872622-7023-D7E9-9BE2-CC449A2FCF9E}"/>
              </a:ext>
            </a:extLst>
          </p:cNvPr>
          <p:cNvSpPr txBox="1"/>
          <p:nvPr/>
        </p:nvSpPr>
        <p:spPr>
          <a:xfrm>
            <a:off x="5867414" y="2366925"/>
            <a:ext cx="6029318" cy="1583510"/>
          </a:xfrm>
          <a:prstGeom prst="rect">
            <a:avLst/>
          </a:prstGeom>
        </p:spPr>
        <p:txBody>
          <a:bodyPr wrap="square" lIns="0" tIns="0" rIns="0" bIns="0" rtlCol="0" anchor="t">
            <a:spAutoFit/>
          </a:bodyPr>
          <a:lstStyle/>
          <a:p>
            <a:pPr>
              <a:lnSpc>
                <a:spcPct val="150000"/>
              </a:lnSpc>
              <a:spcBef>
                <a:spcPct val="0"/>
              </a:spcBef>
            </a:pPr>
            <a:r>
              <a:rPr lang="en-US" sz="3600" b="1">
                <a:solidFill>
                  <a:schemeClr val="tx1">
                    <a:lumMod val="95000"/>
                    <a:lumOff val="5000"/>
                  </a:schemeClr>
                </a:solidFill>
                <a:latin typeface="Poppins"/>
                <a:ea typeface="Poppins"/>
                <a:cs typeface="Poppins"/>
                <a:sym typeface="Poppins"/>
              </a:rPr>
              <a:t>United States:</a:t>
            </a:r>
            <a:r>
              <a:rPr lang="en-US" sz="3600">
                <a:solidFill>
                  <a:schemeClr val="tx1">
                    <a:lumMod val="95000"/>
                    <a:lumOff val="5000"/>
                  </a:schemeClr>
                </a:solidFill>
                <a:latin typeface="Poppins"/>
                <a:ea typeface="Poppins"/>
                <a:cs typeface="Poppins"/>
                <a:sym typeface="Poppins"/>
              </a:rPr>
              <a:t> 242, 230</a:t>
            </a:r>
          </a:p>
          <a:p>
            <a:pPr>
              <a:lnSpc>
                <a:spcPct val="150000"/>
              </a:lnSpc>
              <a:spcBef>
                <a:spcPct val="0"/>
              </a:spcBef>
            </a:pPr>
            <a:r>
              <a:rPr lang="en-US" sz="3600" b="1">
                <a:solidFill>
                  <a:schemeClr val="tx1">
                    <a:lumMod val="95000"/>
                    <a:lumOff val="5000"/>
                  </a:schemeClr>
                </a:solidFill>
                <a:latin typeface="Poppins"/>
                <a:ea typeface="Poppins"/>
                <a:cs typeface="Poppins"/>
                <a:sym typeface="Poppins"/>
              </a:rPr>
              <a:t>European Union: </a:t>
            </a:r>
            <a:r>
              <a:rPr lang="en-US" sz="3600">
                <a:solidFill>
                  <a:schemeClr val="tx1">
                    <a:lumMod val="95000"/>
                    <a:lumOff val="5000"/>
                  </a:schemeClr>
                </a:solidFill>
                <a:latin typeface="Poppins"/>
                <a:ea typeface="Poppins"/>
                <a:cs typeface="Poppins"/>
                <a:sym typeface="Poppins"/>
              </a:rPr>
              <a:t>87, 088 </a:t>
            </a:r>
          </a:p>
        </p:txBody>
      </p:sp>
      <p:pic>
        <p:nvPicPr>
          <p:cNvPr id="1026" name="Picture 2" descr="World PNG per il download gratuito">
            <a:extLst>
              <a:ext uri="{FF2B5EF4-FFF2-40B4-BE49-F238E27FC236}">
                <a16:creationId xmlns:a16="http://schemas.microsoft.com/office/drawing/2014/main" id="{872AD030-E019-595B-BAC4-8F077E2E0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100925"/>
            <a:ext cx="2260091" cy="22600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B95D05B9-1D48-7773-DE1E-18E4172220DD}"/>
              </a:ext>
            </a:extLst>
          </p:cNvPr>
          <p:cNvSpPr txBox="1"/>
          <p:nvPr/>
        </p:nvSpPr>
        <p:spPr>
          <a:xfrm>
            <a:off x="11896732" y="2723140"/>
            <a:ext cx="3933818" cy="1015663"/>
          </a:xfrm>
          <a:prstGeom prst="rect">
            <a:avLst/>
          </a:prstGeom>
        </p:spPr>
        <p:txBody>
          <a:bodyPr wrap="square" lIns="0" tIns="0" rIns="0" bIns="0" rtlCol="0" anchor="t">
            <a:spAutoFit/>
          </a:bodyPr>
          <a:lstStyle/>
          <a:p>
            <a:pPr>
              <a:lnSpc>
                <a:spcPct val="80000"/>
              </a:lnSpc>
            </a:pPr>
            <a:r>
              <a:rPr lang="en-US" sz="4000">
                <a:solidFill>
                  <a:srgbClr val="004AAD"/>
                </a:solidFill>
                <a:latin typeface="League Spartan"/>
                <a:ea typeface="League Spartan"/>
                <a:cs typeface="League Spartan"/>
                <a:sym typeface="League Spartan"/>
              </a:rPr>
              <a:t>yearly </a:t>
            </a:r>
          </a:p>
          <a:p>
            <a:pPr>
              <a:lnSpc>
                <a:spcPct val="80000"/>
              </a:lnSpc>
            </a:pPr>
            <a:r>
              <a:rPr lang="en-US" sz="4000">
                <a:solidFill>
                  <a:srgbClr val="004AAD"/>
                </a:solidFill>
                <a:latin typeface="League Spartan"/>
                <a:ea typeface="League Spartan"/>
                <a:cs typeface="League Spartan"/>
                <a:sym typeface="League Spartan"/>
              </a:rPr>
              <a:t>amputations</a:t>
            </a:r>
          </a:p>
        </p:txBody>
      </p:sp>
      <p:cxnSp>
        <p:nvCxnSpPr>
          <p:cNvPr id="15" name="Straight Connector 14">
            <a:extLst>
              <a:ext uri="{FF2B5EF4-FFF2-40B4-BE49-F238E27FC236}">
                <a16:creationId xmlns:a16="http://schemas.microsoft.com/office/drawing/2014/main" id="{090787FC-1F69-9BF3-73BD-FBC73DCDF3A5}"/>
              </a:ext>
            </a:extLst>
          </p:cNvPr>
          <p:cNvCxnSpPr/>
          <p:nvPr/>
        </p:nvCxnSpPr>
        <p:spPr>
          <a:xfrm>
            <a:off x="1543050" y="4599143"/>
            <a:ext cx="15201900" cy="0"/>
          </a:xfrm>
          <a:prstGeom prst="line">
            <a:avLst/>
          </a:prstGeom>
          <a:ln w="38100">
            <a:solidFill>
              <a:srgbClr val="004AAD"/>
            </a:solidFill>
            <a:prstDash val="lgDash"/>
          </a:ln>
        </p:spPr>
        <p:style>
          <a:lnRef idx="1">
            <a:schemeClr val="accent1"/>
          </a:lnRef>
          <a:fillRef idx="0">
            <a:schemeClr val="accent1"/>
          </a:fillRef>
          <a:effectRef idx="0">
            <a:schemeClr val="accent1"/>
          </a:effectRef>
          <a:fontRef idx="minor">
            <a:schemeClr val="tx1"/>
          </a:fontRef>
        </p:style>
      </p:cxnSp>
      <p:pic>
        <p:nvPicPr>
          <p:cNvPr id="1028" name="Picture 4" descr="PROSTHETICS">
            <a:extLst>
              <a:ext uri="{FF2B5EF4-FFF2-40B4-BE49-F238E27FC236}">
                <a16:creationId xmlns:a16="http://schemas.microsoft.com/office/drawing/2014/main" id="{0FC69259-DDB1-30C0-893C-C11B0D4FC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190" y="5501852"/>
            <a:ext cx="4636009" cy="387106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5F9A40CC-4782-66BD-88B1-2B22EF00327F}"/>
              </a:ext>
            </a:extLst>
          </p:cNvPr>
          <p:cNvCxnSpPr>
            <a:cxnSpLocks/>
          </p:cNvCxnSpPr>
          <p:nvPr/>
        </p:nvCxnSpPr>
        <p:spPr>
          <a:xfrm flipV="1">
            <a:off x="6527800" y="6046715"/>
            <a:ext cx="2888683" cy="1390671"/>
          </a:xfrm>
          <a:prstGeom prst="straightConnector1">
            <a:avLst/>
          </a:prstGeom>
          <a:ln w="57150">
            <a:solidFill>
              <a:srgbClr val="004A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B34BF61-7F8B-11B7-389D-79BCBDEF812D}"/>
              </a:ext>
            </a:extLst>
          </p:cNvPr>
          <p:cNvCxnSpPr>
            <a:cxnSpLocks/>
          </p:cNvCxnSpPr>
          <p:nvPr/>
        </p:nvCxnSpPr>
        <p:spPr>
          <a:xfrm>
            <a:off x="6527800" y="7437386"/>
            <a:ext cx="2888683" cy="1036586"/>
          </a:xfrm>
          <a:prstGeom prst="straightConnector1">
            <a:avLst/>
          </a:prstGeom>
          <a:ln w="57150">
            <a:solidFill>
              <a:srgbClr val="004AA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Multiplication Sign 20">
            <a:extLst>
              <a:ext uri="{FF2B5EF4-FFF2-40B4-BE49-F238E27FC236}">
                <a16:creationId xmlns:a16="http://schemas.microsoft.com/office/drawing/2014/main" id="{3C495BA9-D513-1F95-FC90-5AD67690B792}"/>
              </a:ext>
            </a:extLst>
          </p:cNvPr>
          <p:cNvSpPr/>
          <p:nvPr/>
        </p:nvSpPr>
        <p:spPr>
          <a:xfrm>
            <a:off x="6604000" y="6346930"/>
            <a:ext cx="1962150" cy="2127042"/>
          </a:xfrm>
          <a:prstGeom prst="mathMultiply">
            <a:avLst>
              <a:gd name="adj1" fmla="val 8957"/>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Touch - Free vector clipart images on creazilla.com">
            <a:extLst>
              <a:ext uri="{FF2B5EF4-FFF2-40B4-BE49-F238E27FC236}">
                <a16:creationId xmlns:a16="http://schemas.microsoft.com/office/drawing/2014/main" id="{7B90CD4F-362D-8078-E040-2DC0D68632E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1771" b="25770"/>
          <a:stretch/>
        </p:blipFill>
        <p:spPr bwMode="auto">
          <a:xfrm>
            <a:off x="9822963" y="7376360"/>
            <a:ext cx="1194527" cy="21270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oduct Icons Mobility Stability Proprioception - Don Heatrick Muay Thai  Performance">
            <a:extLst>
              <a:ext uri="{FF2B5EF4-FFF2-40B4-BE49-F238E27FC236}">
                <a16:creationId xmlns:a16="http://schemas.microsoft.com/office/drawing/2014/main" id="{F0B2521C-AC59-5AE0-7CEE-47ADE8A6F8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52071" y="4778272"/>
            <a:ext cx="1757502" cy="17575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nsory Spotlight: Visual (Sight) - Twenty-One Senses">
            <a:extLst>
              <a:ext uri="{FF2B5EF4-FFF2-40B4-BE49-F238E27FC236}">
                <a16:creationId xmlns:a16="http://schemas.microsoft.com/office/drawing/2014/main" id="{0482C547-08A5-5DB8-48CA-6AC8615A70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8483" y="5998949"/>
            <a:ext cx="5247279" cy="275482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5">
            <a:extLst>
              <a:ext uri="{FF2B5EF4-FFF2-40B4-BE49-F238E27FC236}">
                <a16:creationId xmlns:a16="http://schemas.microsoft.com/office/drawing/2014/main" id="{686743D0-5208-00BA-F633-021B1FBAF701}"/>
              </a:ext>
            </a:extLst>
          </p:cNvPr>
          <p:cNvSpPr txBox="1"/>
          <p:nvPr/>
        </p:nvSpPr>
        <p:spPr>
          <a:xfrm>
            <a:off x="8835930" y="6402764"/>
            <a:ext cx="3368578" cy="752514"/>
          </a:xfrm>
          <a:prstGeom prst="rect">
            <a:avLst/>
          </a:prstGeom>
        </p:spPr>
        <p:txBody>
          <a:bodyPr wrap="square" lIns="0" tIns="0" rIns="0" bIns="0" rtlCol="0" anchor="t">
            <a:spAutoFit/>
          </a:bodyPr>
          <a:lstStyle/>
          <a:p>
            <a:pPr>
              <a:lnSpc>
                <a:spcPct val="150000"/>
              </a:lnSpc>
              <a:spcBef>
                <a:spcPct val="0"/>
              </a:spcBef>
            </a:pPr>
            <a:r>
              <a:rPr lang="en-US" sz="3600">
                <a:solidFill>
                  <a:schemeClr val="tx1">
                    <a:lumMod val="95000"/>
                    <a:lumOff val="5000"/>
                  </a:schemeClr>
                </a:solidFill>
                <a:latin typeface="Poppins"/>
                <a:ea typeface="Poppins"/>
                <a:cs typeface="Poppins"/>
                <a:sym typeface="Poppins"/>
              </a:rPr>
              <a:t>Proprioception </a:t>
            </a:r>
          </a:p>
        </p:txBody>
      </p:sp>
      <p:sp>
        <p:nvSpPr>
          <p:cNvPr id="28" name="TextBox 5">
            <a:extLst>
              <a:ext uri="{FF2B5EF4-FFF2-40B4-BE49-F238E27FC236}">
                <a16:creationId xmlns:a16="http://schemas.microsoft.com/office/drawing/2014/main" id="{D9811B88-C132-CE41-C788-E8263A44217A}"/>
              </a:ext>
            </a:extLst>
          </p:cNvPr>
          <p:cNvSpPr txBox="1"/>
          <p:nvPr/>
        </p:nvSpPr>
        <p:spPr>
          <a:xfrm>
            <a:off x="8646533" y="9188171"/>
            <a:ext cx="3368578" cy="752514"/>
          </a:xfrm>
          <a:prstGeom prst="rect">
            <a:avLst/>
          </a:prstGeom>
        </p:spPr>
        <p:txBody>
          <a:bodyPr wrap="square" lIns="0" tIns="0" rIns="0" bIns="0" rtlCol="0" anchor="t">
            <a:spAutoFit/>
          </a:bodyPr>
          <a:lstStyle/>
          <a:p>
            <a:pPr algn="ctr">
              <a:lnSpc>
                <a:spcPct val="150000"/>
              </a:lnSpc>
              <a:spcBef>
                <a:spcPct val="0"/>
              </a:spcBef>
            </a:pPr>
            <a:r>
              <a:rPr lang="en-US" sz="3600">
                <a:solidFill>
                  <a:schemeClr val="tx1">
                    <a:lumMod val="95000"/>
                    <a:lumOff val="5000"/>
                  </a:schemeClr>
                </a:solidFill>
                <a:latin typeface="Poppins"/>
                <a:ea typeface="Poppins"/>
                <a:cs typeface="Poppins"/>
                <a:sym typeface="Poppins"/>
              </a:rPr>
              <a:t>Touch </a:t>
            </a:r>
          </a:p>
        </p:txBody>
      </p:sp>
      <p:sp>
        <p:nvSpPr>
          <p:cNvPr id="29" name="TextBox 5">
            <a:extLst>
              <a:ext uri="{FF2B5EF4-FFF2-40B4-BE49-F238E27FC236}">
                <a16:creationId xmlns:a16="http://schemas.microsoft.com/office/drawing/2014/main" id="{26C5DC27-C95F-2FAE-C25F-AE6D5CD28048}"/>
              </a:ext>
            </a:extLst>
          </p:cNvPr>
          <p:cNvSpPr txBox="1"/>
          <p:nvPr/>
        </p:nvSpPr>
        <p:spPr>
          <a:xfrm>
            <a:off x="13137834" y="8063624"/>
            <a:ext cx="3368578" cy="752514"/>
          </a:xfrm>
          <a:prstGeom prst="rect">
            <a:avLst/>
          </a:prstGeom>
        </p:spPr>
        <p:txBody>
          <a:bodyPr wrap="square" lIns="0" tIns="0" rIns="0" bIns="0" rtlCol="0" anchor="t">
            <a:spAutoFit/>
          </a:bodyPr>
          <a:lstStyle/>
          <a:p>
            <a:pPr algn="ctr">
              <a:lnSpc>
                <a:spcPct val="150000"/>
              </a:lnSpc>
              <a:spcBef>
                <a:spcPct val="0"/>
              </a:spcBef>
            </a:pPr>
            <a:r>
              <a:rPr lang="en-US" sz="3600">
                <a:solidFill>
                  <a:schemeClr val="tx1">
                    <a:lumMod val="95000"/>
                    <a:lumOff val="5000"/>
                  </a:schemeClr>
                </a:solidFill>
                <a:latin typeface="Poppins"/>
                <a:ea typeface="Poppins"/>
                <a:cs typeface="Poppins"/>
                <a:sym typeface="Poppins"/>
              </a:rPr>
              <a:t>Sight</a:t>
            </a:r>
          </a:p>
        </p:txBody>
      </p:sp>
      <p:sp>
        <p:nvSpPr>
          <p:cNvPr id="30" name="Oval 29">
            <a:extLst>
              <a:ext uri="{FF2B5EF4-FFF2-40B4-BE49-F238E27FC236}">
                <a16:creationId xmlns:a16="http://schemas.microsoft.com/office/drawing/2014/main" id="{003C59F5-7E37-F9BC-8D03-5DCD2273A9AE}"/>
              </a:ext>
            </a:extLst>
          </p:cNvPr>
          <p:cNvSpPr/>
          <p:nvPr/>
        </p:nvSpPr>
        <p:spPr>
          <a:xfrm>
            <a:off x="12817062" y="5657023"/>
            <a:ext cx="3933818" cy="3531148"/>
          </a:xfrm>
          <a:prstGeom prst="ellipse">
            <a:avLst/>
          </a:prstGeom>
          <a:noFill/>
          <a:ln w="76200">
            <a:solidFill>
              <a:srgbClr val="004A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50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034"/>
                                        </p:tgtEl>
                                        <p:attrNameLst>
                                          <p:attrName>style.visibility</p:attrName>
                                        </p:attrNameLst>
                                      </p:cBhvr>
                                      <p:to>
                                        <p:strVal val="visible"/>
                                      </p:to>
                                    </p:set>
                                    <p:animEffect transition="in" filter="fade">
                                      <p:cBhvr>
                                        <p:cTn id="25" dur="500"/>
                                        <p:tgtEl>
                                          <p:spTgt spid="1034"/>
                                        </p:tgtEl>
                                      </p:cBhvr>
                                    </p:animEffect>
                                  </p:childTnLst>
                                </p:cTn>
                              </p:par>
                              <p:par>
                                <p:cTn id="26" presetID="10" presetClass="entr" presetSubtype="0" fill="hold" nodeType="with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36"/>
                                        </p:tgtEl>
                                        <p:attrNameLst>
                                          <p:attrName>style.visibility</p:attrName>
                                        </p:attrNameLst>
                                      </p:cBhvr>
                                      <p:to>
                                        <p:strVal val="visible"/>
                                      </p:to>
                                    </p:set>
                                    <p:animEffect transition="in" filter="fade">
                                      <p:cBhvr>
                                        <p:cTn id="36" dur="500"/>
                                        <p:tgtEl>
                                          <p:spTgt spid="10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8" grpId="0"/>
      <p:bldP spid="29" grpId="0"/>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8700" y="914400"/>
            <a:ext cx="7349536"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rPr>
              <a:t>CALIBRATION</a:t>
            </a:r>
            <a:endParaRPr lang="en-US" sz="5151" b="1">
              <a:solidFill>
                <a:srgbClr val="000000"/>
              </a:solidFill>
              <a:latin typeface="Lato Bold"/>
              <a:ea typeface="Lato Bold"/>
              <a:cs typeface="Lato Bold"/>
              <a:sym typeface="Lato Bold"/>
            </a:endParaRPr>
          </a:p>
        </p:txBody>
      </p:sp>
      <p:sp>
        <p:nvSpPr>
          <p:cNvPr id="8" name="TextBox 14">
            <a:extLst>
              <a:ext uri="{FF2B5EF4-FFF2-40B4-BE49-F238E27FC236}">
                <a16:creationId xmlns:a16="http://schemas.microsoft.com/office/drawing/2014/main" id="{32232C0C-B0B4-6B6A-984E-C429662E7C88}"/>
              </a:ext>
            </a:extLst>
          </p:cNvPr>
          <p:cNvSpPr txBox="1"/>
          <p:nvPr/>
        </p:nvSpPr>
        <p:spPr>
          <a:xfrm>
            <a:off x="1028700" y="3174517"/>
            <a:ext cx="7598826" cy="953338"/>
          </a:xfrm>
          <a:prstGeom prst="rect">
            <a:avLst/>
          </a:prstGeom>
        </p:spPr>
        <p:txBody>
          <a:bodyPr wrap="square" lIns="0" tIns="0" rIns="0" bIns="0" rtlCol="0" anchor="t">
            <a:spAutoFit/>
          </a:bodyPr>
          <a:lstStyle/>
          <a:p>
            <a:pPr>
              <a:lnSpc>
                <a:spcPts val="3796"/>
              </a:lnSpc>
              <a:spcBef>
                <a:spcPct val="0"/>
              </a:spcBef>
            </a:pPr>
            <a:r>
              <a:rPr lang="en-US" sz="2800">
                <a:effectLst/>
                <a:latin typeface="Poppins" panose="00000500000000000000" pitchFamily="2" charset="0"/>
                <a:cs typeface="Poppins" panose="00000500000000000000" pitchFamily="2" charset="0"/>
              </a:rPr>
              <a:t>Sensation characterization requires the clinician</a:t>
            </a:r>
            <a:r>
              <a:rPr lang="en-US" sz="2700">
                <a:solidFill>
                  <a:srgbClr val="000000"/>
                </a:solidFill>
                <a:latin typeface="Poppins" panose="00000500000000000000" pitchFamily="2" charset="0"/>
                <a:ea typeface="Calibri"/>
                <a:cs typeface="Poppins" panose="00000500000000000000" pitchFamily="2" charset="0"/>
              </a:rPr>
              <a:t>, for the very first time</a:t>
            </a:r>
            <a:endParaRPr lang="en-US" sz="2800">
              <a:effectLst/>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9ECB404F-8453-59AF-0F3A-223AA5AD31C1}"/>
              </a:ext>
            </a:extLst>
          </p:cNvPr>
          <p:cNvPicPr>
            <a:picLocks noChangeAspect="1"/>
          </p:cNvPicPr>
          <p:nvPr/>
        </p:nvPicPr>
        <p:blipFill>
          <a:blip r:embed="rId3"/>
          <a:stretch>
            <a:fillRect/>
          </a:stretch>
        </p:blipFill>
        <p:spPr>
          <a:xfrm>
            <a:off x="9660475" y="756249"/>
            <a:ext cx="7761802" cy="8501331"/>
          </a:xfrm>
          <a:prstGeom prst="rect">
            <a:avLst/>
          </a:prstGeom>
        </p:spPr>
      </p:pic>
      <p:sp>
        <p:nvSpPr>
          <p:cNvPr id="11" name="TextBox 9">
            <a:extLst>
              <a:ext uri="{FF2B5EF4-FFF2-40B4-BE49-F238E27FC236}">
                <a16:creationId xmlns:a16="http://schemas.microsoft.com/office/drawing/2014/main" id="{D56BC186-C1F7-5B96-BA78-EE77EEE8AB73}"/>
              </a:ext>
            </a:extLst>
          </p:cNvPr>
          <p:cNvSpPr txBox="1"/>
          <p:nvPr/>
        </p:nvSpPr>
        <p:spPr>
          <a:xfrm>
            <a:off x="1028700" y="1745900"/>
            <a:ext cx="10888278" cy="91563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7431"/>
              </a:lnSpc>
            </a:pPr>
            <a:r>
              <a:rPr lang="en-US" sz="5300">
                <a:solidFill>
                  <a:srgbClr val="004AAD"/>
                </a:solidFill>
                <a:latin typeface="League Spartan"/>
              </a:rPr>
              <a:t>GRAPHICAL INTERFACE</a:t>
            </a:r>
            <a:endParaRPr lang="en-US"/>
          </a:p>
        </p:txBody>
      </p:sp>
      <p:sp>
        <p:nvSpPr>
          <p:cNvPr id="6" name="TextBox 14">
            <a:extLst>
              <a:ext uri="{FF2B5EF4-FFF2-40B4-BE49-F238E27FC236}">
                <a16:creationId xmlns:a16="http://schemas.microsoft.com/office/drawing/2014/main" id="{02E713CD-33B0-E734-7E1E-6491BB42F27D}"/>
              </a:ext>
            </a:extLst>
          </p:cNvPr>
          <p:cNvSpPr txBox="1"/>
          <p:nvPr/>
        </p:nvSpPr>
        <p:spPr>
          <a:xfrm>
            <a:off x="1028700" y="4680998"/>
            <a:ext cx="7598826" cy="953338"/>
          </a:xfrm>
          <a:prstGeom prst="rect">
            <a:avLst/>
          </a:prstGeom>
        </p:spPr>
        <p:txBody>
          <a:bodyPr wrap="square" lIns="0" tIns="0" rIns="0" bIns="0" rtlCol="0" anchor="t">
            <a:spAutoFit/>
          </a:bodyPr>
          <a:lstStyle/>
          <a:p>
            <a:pPr>
              <a:lnSpc>
                <a:spcPts val="3796"/>
              </a:lnSpc>
              <a:spcBef>
                <a:spcPct val="0"/>
              </a:spcBef>
            </a:pPr>
            <a:r>
              <a:rPr lang="en-US" sz="2800">
                <a:latin typeface="Poppins" panose="00000500000000000000" pitchFamily="2" charset="0"/>
                <a:cs typeface="Poppins" panose="00000500000000000000" pitchFamily="2" charset="0"/>
              </a:rPr>
              <a:t>Different stimulus to find the optimal electrical parameters </a:t>
            </a:r>
            <a:endParaRPr lang="en-US" sz="2700">
              <a:solidFill>
                <a:srgbClr val="000000"/>
              </a:solidFill>
              <a:latin typeface="Poppins" panose="00000500000000000000" pitchFamily="2" charset="0"/>
              <a:ea typeface="Calibri"/>
              <a:cs typeface="Poppins" panose="00000500000000000000" pitchFamily="2" charset="0"/>
            </a:endParaRPr>
          </a:p>
        </p:txBody>
      </p:sp>
      <p:sp>
        <p:nvSpPr>
          <p:cNvPr id="9" name="TextBox 14">
            <a:extLst>
              <a:ext uri="{FF2B5EF4-FFF2-40B4-BE49-F238E27FC236}">
                <a16:creationId xmlns:a16="http://schemas.microsoft.com/office/drawing/2014/main" id="{6FBB0D7C-93EE-ADE8-5DD7-B1C26F09E068}"/>
              </a:ext>
            </a:extLst>
          </p:cNvPr>
          <p:cNvSpPr txBox="1"/>
          <p:nvPr/>
        </p:nvSpPr>
        <p:spPr>
          <a:xfrm>
            <a:off x="1028700" y="6186367"/>
            <a:ext cx="7349536" cy="953338"/>
          </a:xfrm>
          <a:prstGeom prst="rect">
            <a:avLst/>
          </a:prstGeom>
        </p:spPr>
        <p:txBody>
          <a:bodyPr wrap="square" lIns="0" tIns="0" rIns="0" bIns="0" rtlCol="0" anchor="t">
            <a:spAutoFit/>
          </a:bodyPr>
          <a:lstStyle/>
          <a:p>
            <a:pPr>
              <a:lnSpc>
                <a:spcPts val="3796"/>
              </a:lnSpc>
              <a:spcBef>
                <a:spcPct val="0"/>
              </a:spcBef>
            </a:pPr>
            <a:r>
              <a:rPr lang="en-US" sz="2800">
                <a:effectLst/>
                <a:latin typeface="Poppins" panose="00000500000000000000" pitchFamily="2" charset="0"/>
                <a:cs typeface="Poppins" panose="00000500000000000000" pitchFamily="2" charset="0"/>
              </a:rPr>
              <a:t>User can increase or decrease the amplitude</a:t>
            </a:r>
            <a:endParaRPr lang="en-US" sz="2700">
              <a:solidFill>
                <a:srgbClr val="000000"/>
              </a:solidFill>
              <a:latin typeface="Poppins" panose="00000500000000000000" pitchFamily="2" charset="0"/>
              <a:ea typeface="Calibri"/>
              <a:cs typeface="Poppins" panose="00000500000000000000" pitchFamily="2" charset="0"/>
            </a:endParaRPr>
          </a:p>
        </p:txBody>
      </p:sp>
      <p:sp>
        <p:nvSpPr>
          <p:cNvPr id="12" name="TextBox 14">
            <a:extLst>
              <a:ext uri="{FF2B5EF4-FFF2-40B4-BE49-F238E27FC236}">
                <a16:creationId xmlns:a16="http://schemas.microsoft.com/office/drawing/2014/main" id="{0EF1F1C8-F01A-3CB6-4A45-1E7E18FAFA55}"/>
              </a:ext>
            </a:extLst>
          </p:cNvPr>
          <p:cNvSpPr txBox="1"/>
          <p:nvPr/>
        </p:nvSpPr>
        <p:spPr>
          <a:xfrm>
            <a:off x="1028700" y="7876235"/>
            <a:ext cx="7598826" cy="466025"/>
          </a:xfrm>
          <a:prstGeom prst="rect">
            <a:avLst/>
          </a:prstGeom>
        </p:spPr>
        <p:txBody>
          <a:bodyPr wrap="square" lIns="0" tIns="0" rIns="0" bIns="0" rtlCol="0" anchor="t">
            <a:spAutoFit/>
          </a:bodyPr>
          <a:lstStyle/>
          <a:p>
            <a:pPr>
              <a:lnSpc>
                <a:spcPts val="3796"/>
              </a:lnSpc>
              <a:spcBef>
                <a:spcPct val="0"/>
              </a:spcBef>
            </a:pPr>
            <a:r>
              <a:rPr lang="en-US" sz="2800">
                <a:effectLst/>
                <a:latin typeface="Poppins" panose="00000500000000000000" pitchFamily="2" charset="0"/>
                <a:cs typeface="Poppins" panose="00000500000000000000" pitchFamily="2" charset="0"/>
              </a:rPr>
              <a:t>Emergency button for safety reason</a:t>
            </a:r>
            <a:endParaRPr lang="en-US" sz="2700">
              <a:solidFill>
                <a:srgbClr val="000000"/>
              </a:solidFill>
              <a:latin typeface="Poppins" panose="00000500000000000000" pitchFamily="2" charset="0"/>
              <a:ea typeface="Calibri"/>
              <a:cs typeface="Poppins" panose="00000500000000000000" pitchFamily="2" charset="0"/>
            </a:endParaRPr>
          </a:p>
        </p:txBody>
      </p:sp>
    </p:spTree>
    <p:extLst>
      <p:ext uri="{BB962C8B-B14F-4D97-AF65-F5344CB8AC3E}">
        <p14:creationId xmlns:p14="http://schemas.microsoft.com/office/powerpoint/2010/main" val="123694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8700" y="914400"/>
            <a:ext cx="7349536"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rPr>
              <a:t>CALIBRATION</a:t>
            </a:r>
            <a:endParaRPr lang="en-US" sz="5151" b="1">
              <a:solidFill>
                <a:srgbClr val="000000"/>
              </a:solidFill>
              <a:latin typeface="Lato Bold"/>
              <a:ea typeface="Lato Bold"/>
              <a:cs typeface="Lato Bold"/>
              <a:sym typeface="Lato Bold"/>
            </a:endParaRPr>
          </a:p>
        </p:txBody>
      </p:sp>
      <p:sp>
        <p:nvSpPr>
          <p:cNvPr id="8" name="TextBox 14">
            <a:extLst>
              <a:ext uri="{FF2B5EF4-FFF2-40B4-BE49-F238E27FC236}">
                <a16:creationId xmlns:a16="http://schemas.microsoft.com/office/drawing/2014/main" id="{32232C0C-B0B4-6B6A-984E-C429662E7C88}"/>
              </a:ext>
            </a:extLst>
          </p:cNvPr>
          <p:cNvSpPr txBox="1"/>
          <p:nvPr/>
        </p:nvSpPr>
        <p:spPr>
          <a:xfrm>
            <a:off x="1028700" y="3594478"/>
            <a:ext cx="7598826" cy="1440651"/>
          </a:xfrm>
          <a:prstGeom prst="rect">
            <a:avLst/>
          </a:prstGeom>
        </p:spPr>
        <p:txBody>
          <a:bodyPr wrap="square" lIns="0" tIns="0" rIns="0" bIns="0" rtlCol="0" anchor="t">
            <a:spAutoFit/>
          </a:bodyPr>
          <a:lstStyle/>
          <a:p>
            <a:pPr>
              <a:lnSpc>
                <a:spcPts val="3796"/>
              </a:lnSpc>
              <a:spcBef>
                <a:spcPct val="0"/>
              </a:spcBef>
            </a:pPr>
            <a:r>
              <a:rPr lang="en-US" sz="2800">
                <a:effectLst/>
                <a:latin typeface="Poppins" panose="00000500000000000000" pitchFamily="2" charset="0"/>
                <a:cs typeface="Poppins" panose="00000500000000000000" pitchFamily="2" charset="0"/>
              </a:rPr>
              <a:t>User can increase or decrease the amplitude constant value of the pulses </a:t>
            </a:r>
            <a:r>
              <a:rPr lang="en-US" sz="2800">
                <a:latin typeface="Poppins" panose="00000500000000000000" pitchFamily="2" charset="0"/>
                <a:cs typeface="Poppins" panose="00000500000000000000" pitchFamily="2" charset="0"/>
              </a:rPr>
              <a:t>of the 10%</a:t>
            </a:r>
            <a:endParaRPr lang="en-US" sz="2700">
              <a:solidFill>
                <a:srgbClr val="000000"/>
              </a:solidFill>
              <a:latin typeface="Poppins" panose="00000500000000000000" pitchFamily="2" charset="0"/>
              <a:ea typeface="Calibri"/>
              <a:cs typeface="Poppins" panose="00000500000000000000" pitchFamily="2" charset="0"/>
            </a:endParaRPr>
          </a:p>
        </p:txBody>
      </p:sp>
      <p:pic>
        <p:nvPicPr>
          <p:cNvPr id="7" name="Picture 6">
            <a:extLst>
              <a:ext uri="{FF2B5EF4-FFF2-40B4-BE49-F238E27FC236}">
                <a16:creationId xmlns:a16="http://schemas.microsoft.com/office/drawing/2014/main" id="{9ECB404F-8453-59AF-0F3A-223AA5AD31C1}"/>
              </a:ext>
            </a:extLst>
          </p:cNvPr>
          <p:cNvPicPr>
            <a:picLocks noChangeAspect="1"/>
          </p:cNvPicPr>
          <p:nvPr/>
        </p:nvPicPr>
        <p:blipFill>
          <a:blip r:embed="rId3"/>
          <a:stretch>
            <a:fillRect/>
          </a:stretch>
        </p:blipFill>
        <p:spPr>
          <a:xfrm>
            <a:off x="9660475" y="756249"/>
            <a:ext cx="7761802" cy="8501331"/>
          </a:xfrm>
          <a:prstGeom prst="rect">
            <a:avLst/>
          </a:prstGeom>
        </p:spPr>
      </p:pic>
      <p:sp>
        <p:nvSpPr>
          <p:cNvPr id="11" name="TextBox 9">
            <a:extLst>
              <a:ext uri="{FF2B5EF4-FFF2-40B4-BE49-F238E27FC236}">
                <a16:creationId xmlns:a16="http://schemas.microsoft.com/office/drawing/2014/main" id="{D56BC186-C1F7-5B96-BA78-EE77EEE8AB73}"/>
              </a:ext>
            </a:extLst>
          </p:cNvPr>
          <p:cNvSpPr txBox="1"/>
          <p:nvPr/>
        </p:nvSpPr>
        <p:spPr>
          <a:xfrm>
            <a:off x="1028700" y="1745900"/>
            <a:ext cx="10888278" cy="81560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300">
                <a:solidFill>
                  <a:srgbClr val="004AAD"/>
                </a:solidFill>
                <a:latin typeface="League Spartan"/>
                <a:cs typeface="League Spartan"/>
              </a:rPr>
              <a:t>USER GUI</a:t>
            </a:r>
            <a:endParaRPr lang="en-US" sz="5300">
              <a:solidFill>
                <a:srgbClr val="000000"/>
              </a:solidFill>
              <a:latin typeface="League Spartan"/>
              <a:cs typeface="League Spartan"/>
            </a:endParaRPr>
          </a:p>
        </p:txBody>
      </p:sp>
      <p:sp>
        <p:nvSpPr>
          <p:cNvPr id="9" name="TextBox 14">
            <a:extLst>
              <a:ext uri="{FF2B5EF4-FFF2-40B4-BE49-F238E27FC236}">
                <a16:creationId xmlns:a16="http://schemas.microsoft.com/office/drawing/2014/main" id="{58F1AAB5-B0E5-EB49-9D76-7E0B46BE8718}"/>
              </a:ext>
            </a:extLst>
          </p:cNvPr>
          <p:cNvSpPr txBox="1"/>
          <p:nvPr/>
        </p:nvSpPr>
        <p:spPr>
          <a:xfrm>
            <a:off x="1028700" y="6052557"/>
            <a:ext cx="7890448" cy="1436355"/>
          </a:xfrm>
          <a:prstGeom prst="rect">
            <a:avLst/>
          </a:prstGeom>
        </p:spPr>
        <p:txBody>
          <a:bodyPr wrap="square" lIns="0" tIns="0" rIns="0" bIns="0" rtlCol="0" anchor="t">
            <a:spAutoFit/>
          </a:bodyPr>
          <a:lstStyle/>
          <a:p>
            <a:pPr>
              <a:lnSpc>
                <a:spcPts val="3796"/>
              </a:lnSpc>
              <a:spcBef>
                <a:spcPct val="0"/>
              </a:spcBef>
            </a:pPr>
            <a:r>
              <a:rPr lang="en-US" sz="2800">
                <a:effectLst/>
                <a:latin typeface="Poppins" panose="00000500000000000000" pitchFamily="2" charset="0"/>
                <a:cs typeface="Poppins" panose="00000500000000000000" pitchFamily="2" charset="0"/>
              </a:rPr>
              <a:t>The user has the possibility to press Emergency button on the app to perform a safety stop of the system</a:t>
            </a:r>
            <a:endParaRPr lang="en-US" sz="2700">
              <a:solidFill>
                <a:srgbClr val="000000"/>
              </a:solidFill>
              <a:latin typeface="Poppins" panose="00000500000000000000" pitchFamily="2" charset="0"/>
              <a:ea typeface="Calibri"/>
              <a:cs typeface="Poppins" panose="00000500000000000000" pitchFamily="2" charset="0"/>
            </a:endParaRPr>
          </a:p>
        </p:txBody>
      </p:sp>
    </p:spTree>
    <p:extLst>
      <p:ext uri="{BB962C8B-B14F-4D97-AF65-F5344CB8AC3E}">
        <p14:creationId xmlns:p14="http://schemas.microsoft.com/office/powerpoint/2010/main" val="412682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1028700" y="1745900"/>
            <a:ext cx="10888278" cy="915635"/>
          </a:xfrm>
          <a:prstGeom prst="rect">
            <a:avLst/>
          </a:prstGeom>
        </p:spPr>
        <p:txBody>
          <a:bodyPr wrap="square" lIns="0" tIns="0" rIns="0" bIns="0" rtlCol="0" anchor="t">
            <a:spAutoFit/>
          </a:bodyPr>
          <a:lstStyle/>
          <a:p>
            <a:pPr>
              <a:lnSpc>
                <a:spcPts val="7431"/>
              </a:lnSpc>
            </a:pPr>
            <a:r>
              <a:rPr lang="en-US" sz="5300">
                <a:solidFill>
                  <a:srgbClr val="004AAD"/>
                </a:solidFill>
                <a:latin typeface="League Spartan"/>
                <a:sym typeface="League Spartan"/>
              </a:rPr>
              <a:t>TESTS &amp; COMPETITIONS</a:t>
            </a:r>
            <a:endParaRPr lang="en-US"/>
          </a:p>
        </p:txBody>
      </p:sp>
      <p:sp>
        <p:nvSpPr>
          <p:cNvPr id="10" name="TextBox 10"/>
          <p:cNvSpPr txBox="1"/>
          <p:nvPr/>
        </p:nvSpPr>
        <p:spPr>
          <a:xfrm>
            <a:off x="1028700" y="914400"/>
            <a:ext cx="7349536" cy="833177"/>
          </a:xfrm>
          <a:prstGeom prst="rect">
            <a:avLst/>
          </a:prstGeom>
        </p:spPr>
        <p:txBody>
          <a:bodyPr wrap="square" lIns="0" tIns="0" rIns="0" bIns="0" rtlCol="0" anchor="t">
            <a:spAutoFit/>
          </a:bodyPr>
          <a:lstStyle/>
          <a:p>
            <a:pPr>
              <a:lnSpc>
                <a:spcPts val="7212"/>
              </a:lnSpc>
            </a:pPr>
            <a:r>
              <a:rPr lang="en-US" sz="5150" b="1">
                <a:solidFill>
                  <a:srgbClr val="000000"/>
                </a:solidFill>
                <a:latin typeface="Lato Bold"/>
                <a:ea typeface="Lato Bold"/>
                <a:cs typeface="Lato Bold"/>
              </a:rPr>
              <a:t>SYSTEM VERIFICATION</a:t>
            </a:r>
            <a:endParaRPr lang="en-US" sz="5151" b="1">
              <a:solidFill>
                <a:srgbClr val="000000"/>
              </a:solidFill>
              <a:latin typeface="Lato Bold"/>
              <a:ea typeface="Lato Bold"/>
              <a:cs typeface="Lato Bold"/>
              <a:sym typeface="Lato Bold"/>
            </a:endParaRPr>
          </a:p>
        </p:txBody>
      </p:sp>
      <p:sp>
        <p:nvSpPr>
          <p:cNvPr id="8" name="TextBox 14">
            <a:extLst>
              <a:ext uri="{FF2B5EF4-FFF2-40B4-BE49-F238E27FC236}">
                <a16:creationId xmlns:a16="http://schemas.microsoft.com/office/drawing/2014/main" id="{32232C0C-B0B4-6B6A-984E-C429662E7C88}"/>
              </a:ext>
            </a:extLst>
          </p:cNvPr>
          <p:cNvSpPr txBox="1"/>
          <p:nvPr/>
        </p:nvSpPr>
        <p:spPr>
          <a:xfrm>
            <a:off x="1162346" y="6469239"/>
            <a:ext cx="7215890" cy="3478645"/>
          </a:xfrm>
          <a:prstGeom prst="rect">
            <a:avLst/>
          </a:prstGeom>
        </p:spPr>
        <p:txBody>
          <a:bodyPr wrap="square" lIns="0" tIns="0" rIns="0" bIns="0" rtlCol="0" anchor="t">
            <a:spAutoFit/>
          </a:bodyPr>
          <a:lstStyle/>
          <a:p>
            <a:r>
              <a:rPr lang="en-US" sz="2800" b="1">
                <a:solidFill>
                  <a:srgbClr val="004AAD"/>
                </a:solidFill>
                <a:effectLst/>
                <a:latin typeface="Poppins" panose="00000500000000000000" pitchFamily="2" charset="0"/>
                <a:cs typeface="Poppins" panose="00000500000000000000" pitchFamily="2" charset="0"/>
              </a:rPr>
              <a:t>Test</a:t>
            </a:r>
          </a:p>
          <a:p>
            <a:pPr marL="457200" indent="-457200">
              <a:buFont typeface="Courier New" panose="02070309020205020404" pitchFamily="49" charset="0"/>
              <a:buChar char="o"/>
            </a:pPr>
            <a:r>
              <a:rPr lang="en-US" sz="2800">
                <a:effectLst/>
                <a:latin typeface="Poppins" panose="00000500000000000000" pitchFamily="2" charset="0"/>
                <a:cs typeface="Poppins" panose="00000500000000000000" pitchFamily="2" charset="0"/>
              </a:rPr>
              <a:t>Each single components</a:t>
            </a:r>
          </a:p>
          <a:p>
            <a:pPr marL="457200" indent="-457200">
              <a:buFont typeface="Courier New" panose="02070309020205020404" pitchFamily="49" charset="0"/>
              <a:buChar char="o"/>
            </a:pPr>
            <a:r>
              <a:rPr lang="en-US" sz="2800">
                <a:latin typeface="Poppins" panose="00000500000000000000" pitchFamily="2" charset="0"/>
                <a:cs typeface="Poppins" panose="00000500000000000000" pitchFamily="2" charset="0"/>
              </a:rPr>
              <a:t>3 healthy patient to test the system</a:t>
            </a:r>
          </a:p>
          <a:p>
            <a:pPr marL="457200" indent="-457200">
              <a:buFont typeface="Courier New" panose="02070309020205020404" pitchFamily="49" charset="0"/>
              <a:buChar char="o"/>
            </a:pPr>
            <a:r>
              <a:rPr lang="en-US" sz="2800">
                <a:effectLst/>
                <a:latin typeface="Poppins" panose="00000500000000000000" pitchFamily="2" charset="0"/>
                <a:cs typeface="Poppins" panose="00000500000000000000" pitchFamily="2" charset="0"/>
              </a:rPr>
              <a:t>3 amputees tested the product and all of them increase in gait symmetry (much less swing), confidence and steps balance</a:t>
            </a:r>
            <a:endParaRPr lang="en-US" sz="3200">
              <a:effectLst/>
              <a:latin typeface="Poppins" panose="00000500000000000000" pitchFamily="2" charset="0"/>
              <a:cs typeface="Poppins" panose="00000500000000000000" pitchFamily="2" charset="0"/>
            </a:endParaRPr>
          </a:p>
          <a:p>
            <a:pPr>
              <a:lnSpc>
                <a:spcPts val="3796"/>
              </a:lnSpc>
              <a:spcBef>
                <a:spcPct val="0"/>
              </a:spcBef>
            </a:pPr>
            <a:endParaRPr lang="en-US" sz="2700">
              <a:solidFill>
                <a:srgbClr val="000000"/>
              </a:solidFill>
              <a:latin typeface="Poppins" panose="00000500000000000000" pitchFamily="2" charset="0"/>
              <a:ea typeface="Calibri"/>
              <a:cs typeface="Poppins" panose="00000500000000000000" pitchFamily="2" charset="0"/>
            </a:endParaRPr>
          </a:p>
        </p:txBody>
      </p:sp>
      <p:pic>
        <p:nvPicPr>
          <p:cNvPr id="7" name="Picture 6" descr="A person walking on a handrail&#10;&#10;Description automatically generated">
            <a:extLst>
              <a:ext uri="{FF2B5EF4-FFF2-40B4-BE49-F238E27FC236}">
                <a16:creationId xmlns:a16="http://schemas.microsoft.com/office/drawing/2014/main" id="{4BF3F4AC-46A5-CAAD-7300-2E49DAC51090}"/>
              </a:ext>
            </a:extLst>
          </p:cNvPr>
          <p:cNvPicPr>
            <a:picLocks noChangeAspect="1"/>
          </p:cNvPicPr>
          <p:nvPr/>
        </p:nvPicPr>
        <p:blipFill>
          <a:blip r:embed="rId4"/>
          <a:stretch>
            <a:fillRect/>
          </a:stretch>
        </p:blipFill>
        <p:spPr>
          <a:xfrm>
            <a:off x="3382606" y="2969609"/>
            <a:ext cx="3556076" cy="3309146"/>
          </a:xfrm>
          <a:prstGeom prst="rect">
            <a:avLst/>
          </a:prstGeom>
        </p:spPr>
      </p:pic>
      <p:pic>
        <p:nvPicPr>
          <p:cNvPr id="11" name="Picture 10" descr="A person jumping over a red frame&#10;&#10;Description automatically generated">
            <a:extLst>
              <a:ext uri="{FF2B5EF4-FFF2-40B4-BE49-F238E27FC236}">
                <a16:creationId xmlns:a16="http://schemas.microsoft.com/office/drawing/2014/main" id="{16C6A995-B498-8CDD-B4C6-16D48FCD5709}"/>
              </a:ext>
            </a:extLst>
          </p:cNvPr>
          <p:cNvPicPr>
            <a:picLocks noChangeAspect="1"/>
          </p:cNvPicPr>
          <p:nvPr/>
        </p:nvPicPr>
        <p:blipFill>
          <a:blip r:embed="rId5"/>
          <a:stretch>
            <a:fillRect/>
          </a:stretch>
        </p:blipFill>
        <p:spPr>
          <a:xfrm>
            <a:off x="10775724" y="2515015"/>
            <a:ext cx="5060830" cy="3784839"/>
          </a:xfrm>
          <a:prstGeom prst="rect">
            <a:avLst/>
          </a:prstGeom>
        </p:spPr>
      </p:pic>
      <p:sp>
        <p:nvSpPr>
          <p:cNvPr id="6" name="TextBox 14">
            <a:extLst>
              <a:ext uri="{FF2B5EF4-FFF2-40B4-BE49-F238E27FC236}">
                <a16:creationId xmlns:a16="http://schemas.microsoft.com/office/drawing/2014/main" id="{E3E347F9-6938-F044-F610-FE0B134B476C}"/>
              </a:ext>
            </a:extLst>
          </p:cNvPr>
          <p:cNvSpPr txBox="1"/>
          <p:nvPr/>
        </p:nvSpPr>
        <p:spPr>
          <a:xfrm>
            <a:off x="9355001" y="6515732"/>
            <a:ext cx="7902276" cy="2616870"/>
          </a:xfrm>
          <a:prstGeom prst="rect">
            <a:avLst/>
          </a:prstGeom>
        </p:spPr>
        <p:txBody>
          <a:bodyPr wrap="square" lIns="0" tIns="0" rIns="0" bIns="0" rtlCol="0" anchor="t">
            <a:spAutoFit/>
          </a:bodyPr>
          <a:lstStyle/>
          <a:p>
            <a:r>
              <a:rPr lang="en-US" sz="2800" b="1">
                <a:solidFill>
                  <a:srgbClr val="004AAD"/>
                </a:solidFill>
                <a:latin typeface="Poppins" panose="00000500000000000000" pitchFamily="2" charset="0"/>
                <a:cs typeface="Poppins" panose="00000500000000000000" pitchFamily="2" charset="0"/>
              </a:rPr>
              <a:t>CYBATHLON</a:t>
            </a:r>
            <a:br>
              <a:rPr lang="en-US" sz="2800">
                <a:effectLst/>
                <a:latin typeface="Poppins" panose="00000500000000000000" pitchFamily="2" charset="0"/>
                <a:cs typeface="Poppins" panose="00000500000000000000" pitchFamily="2" charset="0"/>
              </a:rPr>
            </a:br>
            <a:r>
              <a:rPr lang="en-US" sz="2800">
                <a:effectLst/>
                <a:latin typeface="Poppins" panose="00000500000000000000" pitchFamily="2" charset="0"/>
                <a:cs typeface="Poppins" panose="00000500000000000000" pitchFamily="2" charset="0"/>
              </a:rPr>
              <a:t>They participates in three competitions getting always good placement also against much more expensive and complex prosthesis</a:t>
            </a:r>
            <a:endParaRPr lang="en-US" sz="3200">
              <a:effectLst/>
              <a:latin typeface="Poppins" panose="00000500000000000000" pitchFamily="2" charset="0"/>
              <a:cs typeface="Poppins" panose="00000500000000000000" pitchFamily="2" charset="0"/>
            </a:endParaRPr>
          </a:p>
          <a:p>
            <a:pPr>
              <a:lnSpc>
                <a:spcPts val="3796"/>
              </a:lnSpc>
              <a:spcBef>
                <a:spcPct val="0"/>
              </a:spcBef>
            </a:pPr>
            <a:endParaRPr lang="en-US" sz="2700">
              <a:solidFill>
                <a:srgbClr val="000000"/>
              </a:solidFill>
              <a:latin typeface="Poppins" panose="00000500000000000000" pitchFamily="2" charset="0"/>
              <a:ea typeface="Calibri"/>
              <a:cs typeface="Poppins" panose="00000500000000000000" pitchFamily="2" charset="0"/>
            </a:endParaRPr>
          </a:p>
        </p:txBody>
      </p:sp>
    </p:spTree>
    <p:extLst>
      <p:ext uri="{BB962C8B-B14F-4D97-AF65-F5344CB8AC3E}">
        <p14:creationId xmlns:p14="http://schemas.microsoft.com/office/powerpoint/2010/main" val="322495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9E53E-3B5D-86D3-C9C1-737BECE56E3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C63342-C748-72D0-4F6E-E1DA8CA0E90B}"/>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004AAD"/>
          </a:solidFill>
        </p:spPr>
        <p:txBody>
          <a:bodyPr/>
          <a:lstStyle/>
          <a:p>
            <a:endParaRPr lang="en-US"/>
          </a:p>
        </p:txBody>
      </p:sp>
      <p:sp>
        <p:nvSpPr>
          <p:cNvPr id="3" name="TextBox 3">
            <a:extLst>
              <a:ext uri="{FF2B5EF4-FFF2-40B4-BE49-F238E27FC236}">
                <a16:creationId xmlns:a16="http://schemas.microsoft.com/office/drawing/2014/main" id="{F72A2C09-89BC-3E46-F94A-4DF7C9D771B9}"/>
              </a:ext>
            </a:extLst>
          </p:cNvPr>
          <p:cNvSpPr txBox="1"/>
          <p:nvPr/>
        </p:nvSpPr>
        <p:spPr>
          <a:xfrm>
            <a:off x="1888227" y="4476365"/>
            <a:ext cx="14511543" cy="1433662"/>
          </a:xfrm>
          <a:prstGeom prst="rect">
            <a:avLst/>
          </a:prstGeom>
        </p:spPr>
        <p:txBody>
          <a:bodyPr wrap="square" lIns="0" tIns="0" rIns="0" bIns="0" rtlCol="0" anchor="t">
            <a:spAutoFit/>
          </a:bodyPr>
          <a:lstStyle/>
          <a:p>
            <a:pPr algn="ctr">
              <a:lnSpc>
                <a:spcPts val="11572"/>
              </a:lnSpc>
            </a:pPr>
            <a:r>
              <a:rPr lang="en-US" sz="8265" b="1">
                <a:solidFill>
                  <a:srgbClr val="F2F2F2"/>
                </a:solidFill>
                <a:latin typeface="League Spartan"/>
                <a:ea typeface="League Spartan"/>
                <a:cs typeface="League Spartan"/>
                <a:sym typeface="League Spartan"/>
              </a:rPr>
              <a:t>CONCLUSION</a:t>
            </a:r>
          </a:p>
        </p:txBody>
      </p:sp>
      <p:grpSp>
        <p:nvGrpSpPr>
          <p:cNvPr id="4" name="Group 4">
            <a:extLst>
              <a:ext uri="{FF2B5EF4-FFF2-40B4-BE49-F238E27FC236}">
                <a16:creationId xmlns:a16="http://schemas.microsoft.com/office/drawing/2014/main" id="{27163162-11C9-47C1-014E-20249842BC0E}"/>
              </a:ext>
            </a:extLst>
          </p:cNvPr>
          <p:cNvGrpSpPr/>
          <p:nvPr/>
        </p:nvGrpSpPr>
        <p:grpSpPr>
          <a:xfrm>
            <a:off x="-1130300" y="4057750"/>
            <a:ext cx="3086100" cy="2171499"/>
            <a:chOff x="0" y="0"/>
            <a:chExt cx="812800" cy="571917"/>
          </a:xfrm>
        </p:grpSpPr>
        <p:sp>
          <p:nvSpPr>
            <p:cNvPr id="5" name="Freeform 5">
              <a:extLst>
                <a:ext uri="{FF2B5EF4-FFF2-40B4-BE49-F238E27FC236}">
                  <a16:creationId xmlns:a16="http://schemas.microsoft.com/office/drawing/2014/main" id="{D89EF829-0DFD-560B-4034-F6244903D64F}"/>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6" name="TextBox 6">
              <a:extLst>
                <a:ext uri="{FF2B5EF4-FFF2-40B4-BE49-F238E27FC236}">
                  <a16:creationId xmlns:a16="http://schemas.microsoft.com/office/drawing/2014/main" id="{728B47C2-6711-96F9-42FD-5AA8AE933606}"/>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8FBE6892-3879-3770-B4DD-813A89AE1A76}"/>
              </a:ext>
            </a:extLst>
          </p:cNvPr>
          <p:cNvSpPr txBox="1"/>
          <p:nvPr/>
        </p:nvSpPr>
        <p:spPr>
          <a:xfrm>
            <a:off x="1888228" y="2479807"/>
            <a:ext cx="14511543" cy="871136"/>
          </a:xfrm>
          <a:prstGeom prst="rect">
            <a:avLst/>
          </a:prstGeom>
        </p:spPr>
        <p:txBody>
          <a:bodyPr wrap="square" lIns="0" tIns="0" rIns="0" bIns="0" rtlCol="0" anchor="t">
            <a:spAutoFit/>
          </a:bodyPr>
          <a:lstStyle/>
          <a:p>
            <a:pPr algn="ctr">
              <a:lnSpc>
                <a:spcPts val="7424"/>
              </a:lnSpc>
            </a:pPr>
            <a:r>
              <a:rPr lang="en-US" sz="4800" b="1">
                <a:solidFill>
                  <a:srgbClr val="F2F2F2"/>
                </a:solidFill>
                <a:latin typeface="Lato Bold" panose="020B0604020202020204" charset="0"/>
                <a:ea typeface="Lato Bold" panose="020B0604020202020204" charset="0"/>
                <a:cs typeface="Lato Bold" panose="020B0604020202020204" charset="0"/>
                <a:sym typeface="Lato Bold"/>
              </a:rPr>
              <a:t>LOWER LIMB SENSING</a:t>
            </a:r>
          </a:p>
        </p:txBody>
      </p:sp>
      <p:grpSp>
        <p:nvGrpSpPr>
          <p:cNvPr id="9" name="Group 9">
            <a:extLst>
              <a:ext uri="{FF2B5EF4-FFF2-40B4-BE49-F238E27FC236}">
                <a16:creationId xmlns:a16="http://schemas.microsoft.com/office/drawing/2014/main" id="{31E1F240-F23B-D878-9AD0-FAB956E7B324}"/>
              </a:ext>
            </a:extLst>
          </p:cNvPr>
          <p:cNvGrpSpPr/>
          <p:nvPr/>
        </p:nvGrpSpPr>
        <p:grpSpPr>
          <a:xfrm>
            <a:off x="16467343" y="4057750"/>
            <a:ext cx="3086100" cy="2171499"/>
            <a:chOff x="0" y="0"/>
            <a:chExt cx="812800" cy="571917"/>
          </a:xfrm>
        </p:grpSpPr>
        <p:sp>
          <p:nvSpPr>
            <p:cNvPr id="10" name="Freeform 10">
              <a:extLst>
                <a:ext uri="{FF2B5EF4-FFF2-40B4-BE49-F238E27FC236}">
                  <a16:creationId xmlns:a16="http://schemas.microsoft.com/office/drawing/2014/main" id="{10F01008-6B43-7A74-B179-728D4FB88BCB}"/>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11" name="TextBox 11">
              <a:extLst>
                <a:ext uri="{FF2B5EF4-FFF2-40B4-BE49-F238E27FC236}">
                  <a16:creationId xmlns:a16="http://schemas.microsoft.com/office/drawing/2014/main" id="{921BB590-0B47-A720-0F69-A90B8DF525B8}"/>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cxnSp>
        <p:nvCxnSpPr>
          <p:cNvPr id="12" name="Straight Connector 11">
            <a:extLst>
              <a:ext uri="{FF2B5EF4-FFF2-40B4-BE49-F238E27FC236}">
                <a16:creationId xmlns:a16="http://schemas.microsoft.com/office/drawing/2014/main" id="{F39EF2F7-E1D4-C5E7-2999-83D935A80B1C}"/>
              </a:ext>
            </a:extLst>
          </p:cNvPr>
          <p:cNvCxnSpPr>
            <a:cxnSpLocks/>
          </p:cNvCxnSpPr>
          <p:nvPr/>
        </p:nvCxnSpPr>
        <p:spPr>
          <a:xfrm>
            <a:off x="3267970" y="3551393"/>
            <a:ext cx="11887200" cy="0"/>
          </a:xfrm>
          <a:prstGeom prst="line">
            <a:avLst/>
          </a:prstGeom>
          <a:ln w="38100">
            <a:solidFill>
              <a:srgbClr val="F2F2F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312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lIns="91440" tIns="45720" rIns="91440" bIns="45720" anchor="t"/>
          <a:lstStyle/>
          <a:p>
            <a:endParaRPr lang="en-US" sz="5150" b="1">
              <a:latin typeface="Lato Bold"/>
              <a:ea typeface="Lato Bold"/>
              <a:cs typeface="Lato Bold"/>
            </a:endParaRPr>
          </a:p>
        </p:txBody>
      </p:sp>
      <p:grpSp>
        <p:nvGrpSpPr>
          <p:cNvPr id="3" name="Group 3"/>
          <p:cNvGrpSpPr/>
          <p:nvPr/>
        </p:nvGrpSpPr>
        <p:grpSpPr>
          <a:xfrm>
            <a:off x="102870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318877" y="561766"/>
            <a:ext cx="6558687" cy="881010"/>
          </a:xfrm>
          <a:prstGeom prst="rect">
            <a:avLst/>
          </a:prstGeom>
        </p:spPr>
        <p:txBody>
          <a:bodyPr wrap="square" lIns="0" tIns="0" rIns="0" bIns="0" rtlCol="0" anchor="t">
            <a:spAutoFit/>
          </a:bodyPr>
          <a:lstStyle/>
          <a:p>
            <a:pPr>
              <a:lnSpc>
                <a:spcPts val="7431"/>
              </a:lnSpc>
            </a:pPr>
            <a:r>
              <a:rPr lang="en-US" sz="4400">
                <a:solidFill>
                  <a:srgbClr val="004AAD"/>
                </a:solidFill>
                <a:latin typeface="League Spartan"/>
              </a:rPr>
              <a:t>NON INVASIVE</a:t>
            </a:r>
          </a:p>
        </p:txBody>
      </p:sp>
      <p:sp>
        <p:nvSpPr>
          <p:cNvPr id="18" name="TextBox 10">
            <a:extLst>
              <a:ext uri="{FF2B5EF4-FFF2-40B4-BE49-F238E27FC236}">
                <a16:creationId xmlns:a16="http://schemas.microsoft.com/office/drawing/2014/main" id="{075DB4CF-079D-E38F-E5C3-3ABEB5E920FD}"/>
              </a:ext>
            </a:extLst>
          </p:cNvPr>
          <p:cNvSpPr txBox="1"/>
          <p:nvPr/>
        </p:nvSpPr>
        <p:spPr>
          <a:xfrm>
            <a:off x="4180888" y="633801"/>
            <a:ext cx="4842085" cy="833177"/>
          </a:xfrm>
          <a:prstGeom prst="rect">
            <a:avLst/>
          </a:prstGeom>
        </p:spPr>
        <p:txBody>
          <a:bodyPr lIns="0" tIns="0" rIns="0" bIns="0" rtlCol="0" anchor="t">
            <a:spAutoFit/>
          </a:bodyPr>
          <a:lstStyle/>
          <a:p>
            <a:pPr algn="l">
              <a:lnSpc>
                <a:spcPts val="7212"/>
              </a:lnSpc>
            </a:pPr>
            <a:r>
              <a:rPr lang="en-US" sz="5150" b="1">
                <a:solidFill>
                  <a:srgbClr val="000000"/>
                </a:solidFill>
                <a:latin typeface="Lato Bold"/>
                <a:ea typeface="Lato Bold"/>
                <a:cs typeface="Lato Bold"/>
              </a:rPr>
              <a:t>VS</a:t>
            </a:r>
          </a:p>
        </p:txBody>
      </p:sp>
      <p:pic>
        <p:nvPicPr>
          <p:cNvPr id="20" name="Picture 19" descr="A close-up of a person&amp;#39;s leg&#10;&#10;Description automatically generated">
            <a:extLst>
              <a:ext uri="{FF2B5EF4-FFF2-40B4-BE49-F238E27FC236}">
                <a16:creationId xmlns:a16="http://schemas.microsoft.com/office/drawing/2014/main" id="{D8369823-45FC-110B-EEF3-0D5BCCCAF032}"/>
              </a:ext>
            </a:extLst>
          </p:cNvPr>
          <p:cNvPicPr>
            <a:picLocks noChangeAspect="1"/>
          </p:cNvPicPr>
          <p:nvPr/>
        </p:nvPicPr>
        <p:blipFill>
          <a:blip r:embed="rId4"/>
          <a:stretch>
            <a:fillRect/>
          </a:stretch>
        </p:blipFill>
        <p:spPr>
          <a:xfrm>
            <a:off x="1254501" y="4099423"/>
            <a:ext cx="2675545" cy="4600029"/>
          </a:xfrm>
          <a:prstGeom prst="rect">
            <a:avLst/>
          </a:prstGeom>
        </p:spPr>
      </p:pic>
      <p:pic>
        <p:nvPicPr>
          <p:cNvPr id="6" name="Picture 5" descr="A close-up of a device&#10;&#10;Description automatically generated">
            <a:extLst>
              <a:ext uri="{FF2B5EF4-FFF2-40B4-BE49-F238E27FC236}">
                <a16:creationId xmlns:a16="http://schemas.microsoft.com/office/drawing/2014/main" id="{D0004672-B279-B7DE-0F2B-9FE4DEE2184C}"/>
              </a:ext>
            </a:extLst>
          </p:cNvPr>
          <p:cNvPicPr>
            <a:picLocks noChangeAspect="1"/>
          </p:cNvPicPr>
          <p:nvPr/>
        </p:nvPicPr>
        <p:blipFill>
          <a:blip r:embed="rId5"/>
          <a:stretch>
            <a:fillRect/>
          </a:stretch>
        </p:blipFill>
        <p:spPr>
          <a:xfrm>
            <a:off x="455780" y="1436464"/>
            <a:ext cx="4017012" cy="2578791"/>
          </a:xfrm>
          <a:prstGeom prst="rect">
            <a:avLst/>
          </a:prstGeom>
        </p:spPr>
      </p:pic>
      <p:graphicFrame>
        <p:nvGraphicFramePr>
          <p:cNvPr id="8" name="Table 7">
            <a:extLst>
              <a:ext uri="{FF2B5EF4-FFF2-40B4-BE49-F238E27FC236}">
                <a16:creationId xmlns:a16="http://schemas.microsoft.com/office/drawing/2014/main" id="{B622C6E4-6AF0-2F0B-6179-22096D6DDDC8}"/>
              </a:ext>
            </a:extLst>
          </p:cNvPr>
          <p:cNvGraphicFramePr>
            <a:graphicFrameLocks noGrp="1"/>
          </p:cNvGraphicFramePr>
          <p:nvPr>
            <p:extLst>
              <p:ext uri="{D42A27DB-BD31-4B8C-83A1-F6EECF244321}">
                <p14:modId xmlns:p14="http://schemas.microsoft.com/office/powerpoint/2010/main" val="59598527"/>
              </p:ext>
            </p:extLst>
          </p:nvPr>
        </p:nvGraphicFramePr>
        <p:xfrm>
          <a:off x="4797801" y="1978728"/>
          <a:ext cx="12868093" cy="7682674"/>
        </p:xfrm>
        <a:graphic>
          <a:graphicData uri="http://schemas.openxmlformats.org/drawingml/2006/table">
            <a:tbl>
              <a:tblPr firstRow="1" bandRow="1">
                <a:tableStyleId>{5C22544A-7EE6-4342-B048-85BDC9FD1C3A}</a:tableStyleId>
              </a:tblPr>
              <a:tblGrid>
                <a:gridCol w="2818157">
                  <a:extLst>
                    <a:ext uri="{9D8B030D-6E8A-4147-A177-3AD203B41FA5}">
                      <a16:colId xmlns:a16="http://schemas.microsoft.com/office/drawing/2014/main" val="1720669656"/>
                    </a:ext>
                  </a:extLst>
                </a:gridCol>
                <a:gridCol w="4719477">
                  <a:extLst>
                    <a:ext uri="{9D8B030D-6E8A-4147-A177-3AD203B41FA5}">
                      <a16:colId xmlns:a16="http://schemas.microsoft.com/office/drawing/2014/main" val="768059598"/>
                    </a:ext>
                  </a:extLst>
                </a:gridCol>
                <a:gridCol w="5330459">
                  <a:extLst>
                    <a:ext uri="{9D8B030D-6E8A-4147-A177-3AD203B41FA5}">
                      <a16:colId xmlns:a16="http://schemas.microsoft.com/office/drawing/2014/main" val="2855350433"/>
                    </a:ext>
                  </a:extLst>
                </a:gridCol>
              </a:tblGrid>
              <a:tr h="785558">
                <a:tc>
                  <a:txBody>
                    <a:bodyPr/>
                    <a:lstStyle/>
                    <a:p>
                      <a:pPr algn="ctr"/>
                      <a:r>
                        <a:rPr lang="en-US" sz="2800">
                          <a:latin typeface="Poppins" panose="00000500000000000000" pitchFamily="2" charset="0"/>
                          <a:cs typeface="Poppins" panose="00000500000000000000" pitchFamily="2" charset="0"/>
                        </a:rPr>
                        <a:t>TYPE</a:t>
                      </a:r>
                    </a:p>
                  </a:txBody>
                  <a:tcPr anchor="ctr">
                    <a:solidFill>
                      <a:srgbClr val="004AAD"/>
                    </a:solidFill>
                  </a:tcPr>
                </a:tc>
                <a:tc>
                  <a:txBody>
                    <a:bodyPr/>
                    <a:lstStyle/>
                    <a:p>
                      <a:pPr algn="ctr"/>
                      <a:r>
                        <a:rPr lang="en-US" sz="2800" b="1">
                          <a:latin typeface="Poppins" panose="00000500000000000000" pitchFamily="2" charset="0"/>
                          <a:cs typeface="Poppins" panose="00000500000000000000" pitchFamily="2" charset="0"/>
                        </a:rPr>
                        <a:t>PROS</a:t>
                      </a:r>
                    </a:p>
                  </a:txBody>
                  <a:tcPr anchor="ctr">
                    <a:solidFill>
                      <a:srgbClr val="004AAD"/>
                    </a:solidFill>
                  </a:tcPr>
                </a:tc>
                <a:tc>
                  <a:txBody>
                    <a:bodyPr/>
                    <a:lstStyle/>
                    <a:p>
                      <a:pPr algn="ctr"/>
                      <a:r>
                        <a:rPr lang="en-US" sz="2800">
                          <a:latin typeface="Poppins" panose="00000500000000000000" pitchFamily="2" charset="0"/>
                          <a:cs typeface="Poppins" panose="00000500000000000000" pitchFamily="2" charset="0"/>
                        </a:rPr>
                        <a:t>CONS</a:t>
                      </a:r>
                    </a:p>
                  </a:txBody>
                  <a:tcPr anchor="ctr">
                    <a:solidFill>
                      <a:srgbClr val="004AAD"/>
                    </a:solidFill>
                  </a:tcPr>
                </a:tc>
                <a:extLst>
                  <a:ext uri="{0D108BD9-81ED-4DB2-BD59-A6C34878D82A}">
                    <a16:rowId xmlns:a16="http://schemas.microsoft.com/office/drawing/2014/main" val="2470775297"/>
                  </a:ext>
                </a:extLst>
              </a:tr>
              <a:tr h="2145431">
                <a:tc>
                  <a:txBody>
                    <a:bodyPr/>
                    <a:lstStyle/>
                    <a:p>
                      <a:pPr algn="ctr"/>
                      <a:r>
                        <a:rPr lang="en-US" sz="2800" b="1">
                          <a:latin typeface="Poppins" panose="00000500000000000000" pitchFamily="2" charset="0"/>
                          <a:cs typeface="Poppins" panose="00000500000000000000" pitchFamily="2" charset="0"/>
                        </a:rPr>
                        <a:t>INVASIVE</a:t>
                      </a:r>
                    </a:p>
                  </a:txBody>
                  <a:tcPr anchor="ctr"/>
                </a:tc>
                <a:tc>
                  <a:txBody>
                    <a:bodyPr/>
                    <a:lstStyle/>
                    <a:p>
                      <a:pPr marL="457200" indent="-457200" algn="l">
                        <a:lnSpc>
                          <a:spcPts val="3796"/>
                        </a:lnSpc>
                        <a:spcBef>
                          <a:spcPct val="0"/>
                        </a:spcBef>
                        <a:buFont typeface="Courier New"/>
                        <a:buChar char="o"/>
                      </a:pPr>
                      <a:r>
                        <a:rPr lang="en-US" sz="2800">
                          <a:solidFill>
                            <a:srgbClr val="000000"/>
                          </a:solidFill>
                          <a:latin typeface="Poppins"/>
                          <a:ea typeface="+mn-lt"/>
                          <a:cs typeface="Poppins"/>
                        </a:rPr>
                        <a:t>Higher sensitivity</a:t>
                      </a:r>
                    </a:p>
                    <a:p>
                      <a:pPr marL="457200" indent="-457200" algn="l">
                        <a:lnSpc>
                          <a:spcPts val="3796"/>
                        </a:lnSpc>
                        <a:spcBef>
                          <a:spcPct val="0"/>
                        </a:spcBef>
                        <a:buFont typeface="Courier New"/>
                        <a:buChar char="o"/>
                      </a:pPr>
                      <a:r>
                        <a:rPr lang="en-US" sz="2800">
                          <a:solidFill>
                            <a:srgbClr val="000000"/>
                          </a:solidFill>
                          <a:latin typeface="Poppins"/>
                          <a:ea typeface="+mn-lt"/>
                          <a:cs typeface="Poppins"/>
                        </a:rPr>
                        <a:t>Higher precision</a:t>
                      </a:r>
                    </a:p>
                    <a:p>
                      <a:pPr marL="457200" indent="-457200" algn="l">
                        <a:lnSpc>
                          <a:spcPts val="3796"/>
                        </a:lnSpc>
                        <a:spcBef>
                          <a:spcPct val="0"/>
                        </a:spcBef>
                        <a:buFont typeface="Courier New"/>
                        <a:buChar char="o"/>
                      </a:pPr>
                      <a:r>
                        <a:rPr lang="en-US" sz="2800">
                          <a:solidFill>
                            <a:srgbClr val="000000"/>
                          </a:solidFill>
                          <a:latin typeface="Poppins"/>
                          <a:ea typeface="+mn-lt"/>
                          <a:cs typeface="Poppins"/>
                        </a:rPr>
                        <a:t>Better embodiment</a:t>
                      </a:r>
                    </a:p>
                    <a:p>
                      <a:pPr marL="457200" indent="-457200" algn="l">
                        <a:lnSpc>
                          <a:spcPts val="3796"/>
                        </a:lnSpc>
                        <a:spcBef>
                          <a:spcPct val="0"/>
                        </a:spcBef>
                        <a:buFont typeface="Courier New"/>
                        <a:buChar char="o"/>
                      </a:pPr>
                      <a:r>
                        <a:rPr lang="en-US" sz="2800">
                          <a:solidFill>
                            <a:srgbClr val="000000"/>
                          </a:solidFill>
                          <a:latin typeface="Poppins"/>
                          <a:ea typeface="+mn-lt"/>
                          <a:cs typeface="Poppins"/>
                        </a:rPr>
                        <a:t>Reduced cognitive load</a:t>
                      </a:r>
                    </a:p>
                    <a:p>
                      <a:pPr marL="457200" indent="-457200" algn="l">
                        <a:lnSpc>
                          <a:spcPts val="3796"/>
                        </a:lnSpc>
                        <a:spcBef>
                          <a:spcPct val="0"/>
                        </a:spcBef>
                        <a:buFont typeface="Courier New"/>
                        <a:buChar char="o"/>
                      </a:pPr>
                      <a:r>
                        <a:rPr lang="en-US" sz="2800">
                          <a:solidFill>
                            <a:srgbClr val="000000"/>
                          </a:solidFill>
                          <a:latin typeface="Poppins"/>
                          <a:ea typeface="+mn-lt"/>
                          <a:cs typeface="Poppins"/>
                        </a:rPr>
                        <a:t>Highly intuitive</a:t>
                      </a:r>
                    </a:p>
                  </a:txBody>
                  <a:tcPr anchor="ctr"/>
                </a:tc>
                <a:tc>
                  <a:txBody>
                    <a:bodyPr/>
                    <a:lstStyle/>
                    <a:p>
                      <a:pPr marL="457200" indent="-457200" algn="l">
                        <a:lnSpc>
                          <a:spcPts val="3796"/>
                        </a:lnSpc>
                        <a:spcBef>
                          <a:spcPct val="0"/>
                        </a:spcBef>
                        <a:buFont typeface="Courier New"/>
                        <a:buChar char="o"/>
                      </a:pPr>
                      <a:r>
                        <a:rPr lang="en-US" sz="2800">
                          <a:solidFill>
                            <a:srgbClr val="000000"/>
                          </a:solidFill>
                          <a:latin typeface="Poppins"/>
                          <a:ea typeface="+mn-lt"/>
                          <a:cs typeface="Poppins"/>
                        </a:rPr>
                        <a:t>Surgical risks</a:t>
                      </a:r>
                      <a:endParaRPr lang="en-US" sz="2800">
                        <a:latin typeface="Poppins"/>
                        <a:ea typeface="Calibri"/>
                        <a:cs typeface="Poppins"/>
                      </a:endParaRPr>
                    </a:p>
                    <a:p>
                      <a:pPr marL="457200" indent="-457200" algn="l">
                        <a:lnSpc>
                          <a:spcPts val="3796"/>
                        </a:lnSpc>
                        <a:spcBef>
                          <a:spcPct val="0"/>
                        </a:spcBef>
                        <a:buFont typeface="Courier New"/>
                        <a:buChar char="o"/>
                      </a:pPr>
                      <a:r>
                        <a:rPr lang="en-US" sz="2800">
                          <a:latin typeface="Poppins"/>
                          <a:ea typeface="+mn-lt"/>
                          <a:cs typeface="Poppins"/>
                        </a:rPr>
                        <a:t>Very expensive</a:t>
                      </a:r>
                    </a:p>
                    <a:p>
                      <a:pPr marL="457200" indent="-457200" algn="l">
                        <a:lnSpc>
                          <a:spcPts val="3796"/>
                        </a:lnSpc>
                        <a:spcBef>
                          <a:spcPct val="0"/>
                        </a:spcBef>
                        <a:buFont typeface="Courier New"/>
                        <a:buChar char="o"/>
                      </a:pPr>
                      <a:r>
                        <a:rPr lang="en-US" sz="2800">
                          <a:latin typeface="Poppins"/>
                          <a:ea typeface="Calibri"/>
                          <a:cs typeface="Poppins"/>
                        </a:rPr>
                        <a:t>Complex maintenance</a:t>
                      </a:r>
                    </a:p>
                    <a:p>
                      <a:pPr marL="457200" indent="-457200" algn="l">
                        <a:lnSpc>
                          <a:spcPts val="3796"/>
                        </a:lnSpc>
                        <a:spcBef>
                          <a:spcPct val="0"/>
                        </a:spcBef>
                        <a:buFont typeface="Courier New"/>
                        <a:buChar char="o"/>
                      </a:pPr>
                      <a:r>
                        <a:rPr lang="en-US" sz="2800">
                          <a:latin typeface="Poppins"/>
                          <a:ea typeface="Calibri"/>
                          <a:cs typeface="Poppins"/>
                        </a:rPr>
                        <a:t>Irreversible</a:t>
                      </a:r>
                    </a:p>
                    <a:p>
                      <a:pPr marL="457200" indent="-457200" algn="l">
                        <a:lnSpc>
                          <a:spcPts val="3796"/>
                        </a:lnSpc>
                        <a:spcBef>
                          <a:spcPct val="0"/>
                        </a:spcBef>
                        <a:buFont typeface="Courier New"/>
                        <a:buChar char="o"/>
                      </a:pPr>
                      <a:r>
                        <a:rPr lang="en-US" sz="2800">
                          <a:latin typeface="Poppins"/>
                          <a:ea typeface="Calibri"/>
                          <a:cs typeface="Poppins"/>
                        </a:rPr>
                        <a:t>Longer approval processes</a:t>
                      </a:r>
                    </a:p>
                  </a:txBody>
                  <a:tcPr anchor="ctr"/>
                </a:tc>
                <a:extLst>
                  <a:ext uri="{0D108BD9-81ED-4DB2-BD59-A6C34878D82A}">
                    <a16:rowId xmlns:a16="http://schemas.microsoft.com/office/drawing/2014/main" val="2569645314"/>
                  </a:ext>
                </a:extLst>
              </a:tr>
              <a:tr h="2145431">
                <a:tc>
                  <a:txBody>
                    <a:bodyPr/>
                    <a:lstStyle/>
                    <a:p>
                      <a:pPr algn="ctr"/>
                      <a:r>
                        <a:rPr lang="en-US" sz="2800" b="1">
                          <a:latin typeface="Poppins" panose="00000500000000000000" pitchFamily="2" charset="0"/>
                          <a:cs typeface="Poppins" panose="00000500000000000000" pitchFamily="2" charset="0"/>
                        </a:rPr>
                        <a:t>NON-INVASIVE</a:t>
                      </a:r>
                    </a:p>
                  </a:txBody>
                  <a:tcPr anchor="ctr"/>
                </a:tc>
                <a:tc>
                  <a:txBody>
                    <a:bodyPr/>
                    <a:lstStyle/>
                    <a:p>
                      <a:pPr marL="457200" indent="-457200">
                        <a:lnSpc>
                          <a:spcPts val="3796"/>
                        </a:lnSpc>
                        <a:spcBef>
                          <a:spcPct val="0"/>
                        </a:spcBef>
                        <a:buFont typeface="Courier New"/>
                        <a:buChar char="o"/>
                      </a:pPr>
                      <a:r>
                        <a:rPr lang="en-US" sz="2800">
                          <a:solidFill>
                            <a:srgbClr val="000000"/>
                          </a:solidFill>
                          <a:latin typeface="Poppins"/>
                          <a:ea typeface="+mn-lt"/>
                          <a:cs typeface="Poppins"/>
                        </a:rPr>
                        <a:t>Security and ease of use</a:t>
                      </a:r>
                    </a:p>
                    <a:p>
                      <a:pPr marL="457200" indent="-457200">
                        <a:lnSpc>
                          <a:spcPts val="3796"/>
                        </a:lnSpc>
                        <a:spcBef>
                          <a:spcPct val="0"/>
                        </a:spcBef>
                        <a:buFont typeface="Courier New"/>
                        <a:buChar char="o"/>
                      </a:pPr>
                      <a:r>
                        <a:rPr lang="en-US" sz="2800" b="0">
                          <a:solidFill>
                            <a:srgbClr val="000000"/>
                          </a:solidFill>
                          <a:latin typeface="Poppins"/>
                          <a:ea typeface="+mn-lt"/>
                          <a:cs typeface="Poppins"/>
                        </a:rPr>
                        <a:t>Lower cost</a:t>
                      </a:r>
                      <a:endParaRPr lang="en-US" sz="2800" b="0">
                        <a:solidFill>
                          <a:srgbClr val="000000"/>
                        </a:solidFill>
                        <a:latin typeface="Poppins"/>
                        <a:ea typeface="Poppins"/>
                        <a:cs typeface="Poppins"/>
                      </a:endParaRPr>
                    </a:p>
                    <a:p>
                      <a:pPr marL="457200" indent="-457200">
                        <a:lnSpc>
                          <a:spcPts val="3796"/>
                        </a:lnSpc>
                        <a:spcBef>
                          <a:spcPct val="0"/>
                        </a:spcBef>
                        <a:buFont typeface="Courier New"/>
                        <a:buChar char="o"/>
                      </a:pPr>
                      <a:r>
                        <a:rPr lang="en-US" sz="2800">
                          <a:solidFill>
                            <a:srgbClr val="000000"/>
                          </a:solidFill>
                          <a:latin typeface="Poppins"/>
                          <a:ea typeface="+mn-lt"/>
                          <a:cs typeface="Poppins"/>
                        </a:rPr>
                        <a:t>Higher adaptability</a:t>
                      </a:r>
                    </a:p>
                    <a:p>
                      <a:pPr marL="457200" indent="-457200">
                        <a:lnSpc>
                          <a:spcPts val="3796"/>
                        </a:lnSpc>
                        <a:spcBef>
                          <a:spcPct val="0"/>
                        </a:spcBef>
                        <a:buFont typeface="Courier New"/>
                        <a:buChar char="o"/>
                      </a:pPr>
                      <a:r>
                        <a:rPr lang="en-US" sz="2800">
                          <a:solidFill>
                            <a:srgbClr val="000000"/>
                          </a:solidFill>
                          <a:latin typeface="Poppins"/>
                          <a:ea typeface="+mn-lt"/>
                          <a:cs typeface="Poppins"/>
                        </a:rPr>
                        <a:t>Not limited to non-amputees</a:t>
                      </a:r>
                    </a:p>
                  </a:txBody>
                  <a:tcPr anchor="ctr"/>
                </a:tc>
                <a:tc>
                  <a:txBody>
                    <a:bodyPr/>
                    <a:lstStyle/>
                    <a:p>
                      <a:pPr marL="457200" indent="-457200">
                        <a:lnSpc>
                          <a:spcPts val="3796"/>
                        </a:lnSpc>
                        <a:spcBef>
                          <a:spcPct val="0"/>
                        </a:spcBef>
                        <a:buFont typeface="Courier New"/>
                        <a:buChar char="o"/>
                      </a:pPr>
                      <a:r>
                        <a:rPr lang="en-US" sz="2800">
                          <a:solidFill>
                            <a:srgbClr val="000000"/>
                          </a:solidFill>
                          <a:latin typeface="Poppins"/>
                          <a:ea typeface="Calibri"/>
                          <a:cs typeface="Poppins"/>
                        </a:rPr>
                        <a:t>Less accuracy </a:t>
                      </a:r>
                    </a:p>
                    <a:p>
                      <a:pPr marL="457200" indent="-457200">
                        <a:lnSpc>
                          <a:spcPts val="3796"/>
                        </a:lnSpc>
                        <a:spcBef>
                          <a:spcPct val="0"/>
                        </a:spcBef>
                        <a:buFont typeface="Courier New"/>
                        <a:buChar char="o"/>
                      </a:pPr>
                      <a:r>
                        <a:rPr lang="en-US" sz="2800">
                          <a:solidFill>
                            <a:srgbClr val="000000"/>
                          </a:solidFill>
                          <a:latin typeface="Poppins"/>
                          <a:ea typeface="+mn-lt"/>
                          <a:cs typeface="Poppins"/>
                        </a:rPr>
                        <a:t>Sensory feedback limitation</a:t>
                      </a:r>
                      <a:endParaRPr lang="en-US" sz="2800">
                        <a:solidFill>
                          <a:srgbClr val="000000"/>
                        </a:solidFill>
                        <a:latin typeface="Poppins"/>
                        <a:ea typeface="Calibri"/>
                        <a:cs typeface="Poppins"/>
                      </a:endParaRPr>
                    </a:p>
                    <a:p>
                      <a:pPr marL="457200" indent="-457200">
                        <a:lnSpc>
                          <a:spcPts val="3796"/>
                        </a:lnSpc>
                        <a:spcBef>
                          <a:spcPct val="0"/>
                        </a:spcBef>
                        <a:buFont typeface="Courier New"/>
                        <a:buChar char="o"/>
                      </a:pPr>
                      <a:r>
                        <a:rPr lang="en-US" sz="2800">
                          <a:solidFill>
                            <a:srgbClr val="000000"/>
                          </a:solidFill>
                          <a:latin typeface="Poppins"/>
                          <a:ea typeface="Calibri"/>
                          <a:cs typeface="Poppins"/>
                        </a:rPr>
                        <a:t>Environmental Interferences</a:t>
                      </a:r>
                    </a:p>
                    <a:p>
                      <a:pPr marL="457200" indent="-457200">
                        <a:lnSpc>
                          <a:spcPts val="3796"/>
                        </a:lnSpc>
                        <a:spcBef>
                          <a:spcPct val="0"/>
                        </a:spcBef>
                        <a:buFont typeface="Courier New"/>
                        <a:buChar char="o"/>
                      </a:pPr>
                      <a:r>
                        <a:rPr lang="en-US" sz="2800">
                          <a:solidFill>
                            <a:srgbClr val="000000"/>
                          </a:solidFill>
                          <a:latin typeface="Poppins"/>
                          <a:ea typeface="Calibri"/>
                          <a:cs typeface="Poppins"/>
                        </a:rPr>
                        <a:t>Frequent calibration required</a:t>
                      </a:r>
                    </a:p>
                    <a:p>
                      <a:pPr marL="457200" indent="-457200">
                        <a:lnSpc>
                          <a:spcPts val="3796"/>
                        </a:lnSpc>
                        <a:spcBef>
                          <a:spcPct val="0"/>
                        </a:spcBef>
                        <a:buFont typeface="Courier New"/>
                        <a:buChar char="o"/>
                      </a:pPr>
                      <a:r>
                        <a:rPr lang="en-US" sz="2800">
                          <a:solidFill>
                            <a:srgbClr val="000000"/>
                          </a:solidFill>
                          <a:latin typeface="Poppins"/>
                          <a:ea typeface="Calibri"/>
                          <a:cs typeface="Poppins"/>
                        </a:rPr>
                        <a:t>Lot of training required</a:t>
                      </a:r>
                    </a:p>
                  </a:txBody>
                  <a:tcPr anchor="ctr"/>
                </a:tc>
                <a:extLst>
                  <a:ext uri="{0D108BD9-81ED-4DB2-BD59-A6C34878D82A}">
                    <a16:rowId xmlns:a16="http://schemas.microsoft.com/office/drawing/2014/main" val="411649832"/>
                  </a:ext>
                </a:extLst>
              </a:tr>
            </a:tbl>
          </a:graphicData>
        </a:graphic>
      </p:graphicFrame>
      <p:sp>
        <p:nvSpPr>
          <p:cNvPr id="11" name="TextBox 9">
            <a:extLst>
              <a:ext uri="{FF2B5EF4-FFF2-40B4-BE49-F238E27FC236}">
                <a16:creationId xmlns:a16="http://schemas.microsoft.com/office/drawing/2014/main" id="{593FC38E-8B5B-9E23-ADD4-31639E53A88D}"/>
              </a:ext>
            </a:extLst>
          </p:cNvPr>
          <p:cNvSpPr txBox="1"/>
          <p:nvPr/>
        </p:nvSpPr>
        <p:spPr>
          <a:xfrm>
            <a:off x="1028700" y="606366"/>
            <a:ext cx="6558687" cy="881010"/>
          </a:xfrm>
          <a:prstGeom prst="rect">
            <a:avLst/>
          </a:prstGeom>
        </p:spPr>
        <p:txBody>
          <a:bodyPr wrap="square" lIns="0" tIns="0" rIns="0" bIns="0" rtlCol="0" anchor="t">
            <a:spAutoFit/>
          </a:bodyPr>
          <a:lstStyle/>
          <a:p>
            <a:pPr>
              <a:lnSpc>
                <a:spcPts val="7431"/>
              </a:lnSpc>
            </a:pPr>
            <a:r>
              <a:rPr lang="en-US" sz="4400">
                <a:solidFill>
                  <a:srgbClr val="004AAD"/>
                </a:solidFill>
                <a:latin typeface="League Spartan"/>
              </a:rPr>
              <a:t>INVASIVE</a:t>
            </a:r>
          </a:p>
        </p:txBody>
      </p:sp>
    </p:spTree>
    <p:extLst>
      <p:ext uri="{BB962C8B-B14F-4D97-AF65-F5344CB8AC3E}">
        <p14:creationId xmlns:p14="http://schemas.microsoft.com/office/powerpoint/2010/main" val="121798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746D6-5975-3677-FC7E-3333C496373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E70F30-F838-0854-226F-64A383F3EE15}"/>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r>
              <a:rPr lang="en-US"/>
              <a:t> </a:t>
            </a:r>
          </a:p>
        </p:txBody>
      </p:sp>
      <p:grpSp>
        <p:nvGrpSpPr>
          <p:cNvPr id="3" name="Group 3">
            <a:extLst>
              <a:ext uri="{FF2B5EF4-FFF2-40B4-BE49-F238E27FC236}">
                <a16:creationId xmlns:a16="http://schemas.microsoft.com/office/drawing/2014/main" id="{FC89B5D3-5F1A-4A03-4C38-5F1D3FF65FE7}"/>
              </a:ext>
            </a:extLst>
          </p:cNvPr>
          <p:cNvGrpSpPr/>
          <p:nvPr/>
        </p:nvGrpSpPr>
        <p:grpSpPr>
          <a:xfrm>
            <a:off x="1028700" y="8997950"/>
            <a:ext cx="2514600" cy="260350"/>
            <a:chOff x="0" y="0"/>
            <a:chExt cx="662281" cy="68570"/>
          </a:xfrm>
        </p:grpSpPr>
        <p:sp>
          <p:nvSpPr>
            <p:cNvPr id="4" name="Freeform 4">
              <a:extLst>
                <a:ext uri="{FF2B5EF4-FFF2-40B4-BE49-F238E27FC236}">
                  <a16:creationId xmlns:a16="http://schemas.microsoft.com/office/drawing/2014/main" id="{6267048B-070E-6D1D-C751-BFD75F24D713}"/>
                </a:ext>
              </a:extLst>
            </p:cNvPr>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a:extLst>
                <a:ext uri="{FF2B5EF4-FFF2-40B4-BE49-F238E27FC236}">
                  <a16:creationId xmlns:a16="http://schemas.microsoft.com/office/drawing/2014/main" id="{5D97B358-9C7B-83D9-20AE-8F729D654D17}"/>
                </a:ext>
              </a:extLst>
            </p:cNvPr>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12" name="TextBox 12">
            <a:extLst>
              <a:ext uri="{FF2B5EF4-FFF2-40B4-BE49-F238E27FC236}">
                <a16:creationId xmlns:a16="http://schemas.microsoft.com/office/drawing/2014/main" id="{5E884638-91C7-54F3-4643-66F034420830}"/>
              </a:ext>
            </a:extLst>
          </p:cNvPr>
          <p:cNvSpPr txBox="1"/>
          <p:nvPr/>
        </p:nvSpPr>
        <p:spPr>
          <a:xfrm>
            <a:off x="2006127" y="1857755"/>
            <a:ext cx="9067800" cy="915956"/>
          </a:xfrm>
          <a:prstGeom prst="rect">
            <a:avLst/>
          </a:prstGeom>
        </p:spPr>
        <p:txBody>
          <a:bodyPr wrap="square" lIns="0" tIns="0" rIns="0" bIns="0" rtlCol="0" anchor="t">
            <a:spAutoFit/>
          </a:bodyPr>
          <a:lstStyle/>
          <a:p>
            <a:pPr algn="l">
              <a:lnSpc>
                <a:spcPts val="7431"/>
              </a:lnSpc>
            </a:pPr>
            <a:r>
              <a:rPr lang="en-US" sz="5400" b="1">
                <a:solidFill>
                  <a:srgbClr val="004AAD"/>
                </a:solidFill>
                <a:latin typeface="League Spartan"/>
                <a:ea typeface="League Spartan"/>
                <a:cs typeface="League Spartan"/>
                <a:sym typeface="League Spartan"/>
              </a:rPr>
              <a:t>CHALLENGES</a:t>
            </a:r>
          </a:p>
        </p:txBody>
      </p:sp>
      <p:sp>
        <p:nvSpPr>
          <p:cNvPr id="13" name="TextBox 13">
            <a:extLst>
              <a:ext uri="{FF2B5EF4-FFF2-40B4-BE49-F238E27FC236}">
                <a16:creationId xmlns:a16="http://schemas.microsoft.com/office/drawing/2014/main" id="{D20DFFAC-FEDC-2A39-8A41-9813DFF428D6}"/>
              </a:ext>
            </a:extLst>
          </p:cNvPr>
          <p:cNvSpPr txBox="1"/>
          <p:nvPr/>
        </p:nvSpPr>
        <p:spPr>
          <a:xfrm>
            <a:off x="1028700" y="1129553"/>
            <a:ext cx="6107308" cy="839974"/>
          </a:xfrm>
          <a:prstGeom prst="rect">
            <a:avLst/>
          </a:prstGeom>
        </p:spPr>
        <p:txBody>
          <a:bodyPr wrap="square" lIns="0" tIns="0" rIns="0" bIns="0" rtlCol="0" anchor="t">
            <a:spAutoFit/>
          </a:bodyPr>
          <a:lstStyle/>
          <a:p>
            <a:pPr algn="l">
              <a:lnSpc>
                <a:spcPts val="7212"/>
              </a:lnSpc>
            </a:pPr>
            <a:r>
              <a:rPr lang="en-US" sz="5400" b="1">
                <a:solidFill>
                  <a:srgbClr val="000000"/>
                </a:solidFill>
                <a:latin typeface="Lato Bold"/>
                <a:ea typeface="Lato Bold"/>
                <a:cs typeface="Lato Bold"/>
                <a:sym typeface="Lato Bold"/>
              </a:rPr>
              <a:t>CURRENT</a:t>
            </a:r>
          </a:p>
        </p:txBody>
      </p:sp>
      <p:grpSp>
        <p:nvGrpSpPr>
          <p:cNvPr id="14" name="Group 13">
            <a:extLst>
              <a:ext uri="{FF2B5EF4-FFF2-40B4-BE49-F238E27FC236}">
                <a16:creationId xmlns:a16="http://schemas.microsoft.com/office/drawing/2014/main" id="{E9B86332-4CFD-DFD1-4CBE-A9635D58B184}"/>
              </a:ext>
            </a:extLst>
          </p:cNvPr>
          <p:cNvGrpSpPr/>
          <p:nvPr/>
        </p:nvGrpSpPr>
        <p:grpSpPr>
          <a:xfrm>
            <a:off x="622697" y="3436605"/>
            <a:ext cx="8304735" cy="1258722"/>
            <a:chOff x="11569530" y="413827"/>
            <a:chExt cx="8304735" cy="1258722"/>
          </a:xfrm>
        </p:grpSpPr>
        <p:sp>
          <p:nvSpPr>
            <p:cNvPr id="15" name="Freeform 13">
              <a:extLst>
                <a:ext uri="{FF2B5EF4-FFF2-40B4-BE49-F238E27FC236}">
                  <a16:creationId xmlns:a16="http://schemas.microsoft.com/office/drawing/2014/main" id="{206755D8-95CA-F16F-EA6C-71ED0469DF89}"/>
                </a:ext>
              </a:extLst>
            </p:cNvPr>
            <p:cNvSpPr/>
            <p:nvPr/>
          </p:nvSpPr>
          <p:spPr>
            <a:xfrm>
              <a:off x="11967386" y="413827"/>
              <a:ext cx="985574"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solidFill>
                <a:srgbClr val="004AAD"/>
              </a:solidFill>
            </a:ln>
          </p:spPr>
          <p:txBody>
            <a:bodyPr/>
            <a:lstStyle/>
            <a:p>
              <a:endParaRPr lang="en-US"/>
            </a:p>
          </p:txBody>
        </p:sp>
        <p:sp>
          <p:nvSpPr>
            <p:cNvPr id="37" name="TextBox 24">
              <a:extLst>
                <a:ext uri="{FF2B5EF4-FFF2-40B4-BE49-F238E27FC236}">
                  <a16:creationId xmlns:a16="http://schemas.microsoft.com/office/drawing/2014/main" id="{FE353873-0039-E01A-2D31-AF670A5839A8}"/>
                </a:ext>
              </a:extLst>
            </p:cNvPr>
            <p:cNvSpPr txBox="1"/>
            <p:nvPr/>
          </p:nvSpPr>
          <p:spPr>
            <a:xfrm>
              <a:off x="11569530" y="610518"/>
              <a:ext cx="1771069" cy="677108"/>
            </a:xfrm>
            <a:prstGeom prst="rect">
              <a:avLst/>
            </a:prstGeom>
          </p:spPr>
          <p:txBody>
            <a:bodyPr lIns="0" tIns="0" rIns="0" bIns="0" rtlCol="0" anchor="t">
              <a:spAutoFit/>
            </a:bodyPr>
            <a:lstStyle/>
            <a:p>
              <a:pPr algn="ctr"/>
              <a:r>
                <a:rPr lang="en-US" sz="4400" b="1">
                  <a:solidFill>
                    <a:schemeClr val="bg1"/>
                  </a:solidFill>
                  <a:latin typeface="League Spartan"/>
                  <a:ea typeface="League Spartan"/>
                  <a:cs typeface="League Spartan"/>
                  <a:sym typeface="League Spartan"/>
                </a:rPr>
                <a:t>1</a:t>
              </a:r>
            </a:p>
          </p:txBody>
        </p:sp>
        <p:sp>
          <p:nvSpPr>
            <p:cNvPr id="38" name="TextBox 12">
              <a:extLst>
                <a:ext uri="{FF2B5EF4-FFF2-40B4-BE49-F238E27FC236}">
                  <a16:creationId xmlns:a16="http://schemas.microsoft.com/office/drawing/2014/main" id="{A10D1E63-F188-F5E9-3CA6-67E932D89225}"/>
                </a:ext>
              </a:extLst>
            </p:cNvPr>
            <p:cNvSpPr txBox="1"/>
            <p:nvPr/>
          </p:nvSpPr>
          <p:spPr>
            <a:xfrm>
              <a:off x="13245540" y="478761"/>
              <a:ext cx="6628725" cy="1193788"/>
            </a:xfrm>
            <a:prstGeom prst="rect">
              <a:avLst/>
            </a:prstGeom>
          </p:spPr>
          <p:txBody>
            <a:bodyPr wrap="square" lIns="0" tIns="0" rIns="0" bIns="0" rtlCol="0" anchor="t">
              <a:spAutoFit/>
            </a:bodyPr>
            <a:lstStyle/>
            <a:p>
              <a:pPr>
                <a:lnSpc>
                  <a:spcPts val="3107"/>
                </a:lnSpc>
                <a:spcBef>
                  <a:spcPct val="0"/>
                </a:spcBef>
              </a:pPr>
              <a:r>
                <a:rPr lang="en-US" sz="2800">
                  <a:solidFill>
                    <a:schemeClr val="tx1">
                      <a:lumMod val="95000"/>
                      <a:lumOff val="5000"/>
                    </a:schemeClr>
                  </a:solidFill>
                  <a:latin typeface="Poppins"/>
                  <a:ea typeface="Poppins"/>
                  <a:cs typeface="Poppins"/>
                  <a:sym typeface="Poppins"/>
                </a:rPr>
                <a:t>Improving materials to reduce long-term degradation/wear/failure of devices, both internal and external</a:t>
              </a:r>
            </a:p>
          </p:txBody>
        </p:sp>
      </p:grpSp>
      <p:grpSp>
        <p:nvGrpSpPr>
          <p:cNvPr id="39" name="Group 38">
            <a:extLst>
              <a:ext uri="{FF2B5EF4-FFF2-40B4-BE49-F238E27FC236}">
                <a16:creationId xmlns:a16="http://schemas.microsoft.com/office/drawing/2014/main" id="{76D0980C-6690-795B-FA6B-56F751077F4C}"/>
              </a:ext>
            </a:extLst>
          </p:cNvPr>
          <p:cNvGrpSpPr/>
          <p:nvPr/>
        </p:nvGrpSpPr>
        <p:grpSpPr>
          <a:xfrm>
            <a:off x="622697" y="4967207"/>
            <a:ext cx="7919725" cy="911989"/>
            <a:chOff x="11569530" y="413827"/>
            <a:chExt cx="7919725" cy="911989"/>
          </a:xfrm>
        </p:grpSpPr>
        <p:sp>
          <p:nvSpPr>
            <p:cNvPr id="40" name="Freeform 13">
              <a:extLst>
                <a:ext uri="{FF2B5EF4-FFF2-40B4-BE49-F238E27FC236}">
                  <a16:creationId xmlns:a16="http://schemas.microsoft.com/office/drawing/2014/main" id="{F6FBF7E0-E629-512F-E0E4-43062124CCF7}"/>
                </a:ext>
              </a:extLst>
            </p:cNvPr>
            <p:cNvSpPr/>
            <p:nvPr/>
          </p:nvSpPr>
          <p:spPr>
            <a:xfrm>
              <a:off x="11967386" y="413827"/>
              <a:ext cx="985574"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solidFill>
                <a:srgbClr val="004AAD"/>
              </a:solidFill>
            </a:ln>
          </p:spPr>
          <p:txBody>
            <a:bodyPr/>
            <a:lstStyle/>
            <a:p>
              <a:endParaRPr lang="en-US"/>
            </a:p>
          </p:txBody>
        </p:sp>
        <p:sp>
          <p:nvSpPr>
            <p:cNvPr id="41" name="TextBox 24">
              <a:extLst>
                <a:ext uri="{FF2B5EF4-FFF2-40B4-BE49-F238E27FC236}">
                  <a16:creationId xmlns:a16="http://schemas.microsoft.com/office/drawing/2014/main" id="{DD2491C1-53BE-CC42-96B8-67AEF6242837}"/>
                </a:ext>
              </a:extLst>
            </p:cNvPr>
            <p:cNvSpPr txBox="1"/>
            <p:nvPr/>
          </p:nvSpPr>
          <p:spPr>
            <a:xfrm>
              <a:off x="11569530" y="610518"/>
              <a:ext cx="1771069" cy="677108"/>
            </a:xfrm>
            <a:prstGeom prst="rect">
              <a:avLst/>
            </a:prstGeom>
          </p:spPr>
          <p:txBody>
            <a:bodyPr lIns="0" tIns="0" rIns="0" bIns="0" rtlCol="0" anchor="t">
              <a:spAutoFit/>
            </a:bodyPr>
            <a:lstStyle/>
            <a:p>
              <a:pPr algn="ctr"/>
              <a:r>
                <a:rPr lang="en-US" sz="4400" b="1">
                  <a:solidFill>
                    <a:schemeClr val="bg1"/>
                  </a:solidFill>
                  <a:latin typeface="League Spartan"/>
                  <a:ea typeface="League Spartan"/>
                  <a:cs typeface="League Spartan"/>
                  <a:sym typeface="League Spartan"/>
                </a:rPr>
                <a:t>2</a:t>
              </a:r>
            </a:p>
          </p:txBody>
        </p:sp>
        <p:sp>
          <p:nvSpPr>
            <p:cNvPr id="42" name="TextBox 12">
              <a:extLst>
                <a:ext uri="{FF2B5EF4-FFF2-40B4-BE49-F238E27FC236}">
                  <a16:creationId xmlns:a16="http://schemas.microsoft.com/office/drawing/2014/main" id="{FD7BD0F4-CBB1-75B3-FA62-857070D88755}"/>
                </a:ext>
              </a:extLst>
            </p:cNvPr>
            <p:cNvSpPr txBox="1"/>
            <p:nvPr/>
          </p:nvSpPr>
          <p:spPr>
            <a:xfrm>
              <a:off x="13292199" y="768611"/>
              <a:ext cx="6197056" cy="398699"/>
            </a:xfrm>
            <a:prstGeom prst="rect">
              <a:avLst/>
            </a:prstGeom>
          </p:spPr>
          <p:txBody>
            <a:bodyPr wrap="square" lIns="0" tIns="0" rIns="0" bIns="0" rtlCol="0" anchor="t">
              <a:spAutoFit/>
            </a:bodyPr>
            <a:lstStyle/>
            <a:p>
              <a:pPr>
                <a:lnSpc>
                  <a:spcPts val="3107"/>
                </a:lnSpc>
                <a:spcBef>
                  <a:spcPct val="0"/>
                </a:spcBef>
              </a:pPr>
              <a:r>
                <a:rPr lang="en-US" sz="2800">
                  <a:solidFill>
                    <a:schemeClr val="tx1">
                      <a:lumMod val="95000"/>
                      <a:lumOff val="5000"/>
                    </a:schemeClr>
                  </a:solidFill>
                  <a:latin typeface="Poppins"/>
                  <a:ea typeface="Poppins"/>
                  <a:cs typeface="Poppins"/>
                  <a:sym typeface="Poppins"/>
                </a:rPr>
                <a:t>Economical accessibility</a:t>
              </a:r>
            </a:p>
          </p:txBody>
        </p:sp>
      </p:grpSp>
      <p:grpSp>
        <p:nvGrpSpPr>
          <p:cNvPr id="43" name="Group 42">
            <a:extLst>
              <a:ext uri="{FF2B5EF4-FFF2-40B4-BE49-F238E27FC236}">
                <a16:creationId xmlns:a16="http://schemas.microsoft.com/office/drawing/2014/main" id="{EE8FFD07-C0FA-E60C-85EE-BC36FCF31418}"/>
              </a:ext>
            </a:extLst>
          </p:cNvPr>
          <p:cNvGrpSpPr/>
          <p:nvPr/>
        </p:nvGrpSpPr>
        <p:grpSpPr>
          <a:xfrm>
            <a:off x="622697" y="6497809"/>
            <a:ext cx="7919724" cy="911989"/>
            <a:chOff x="11569530" y="413827"/>
            <a:chExt cx="7919724" cy="911989"/>
          </a:xfrm>
        </p:grpSpPr>
        <p:sp>
          <p:nvSpPr>
            <p:cNvPr id="44" name="Freeform 13">
              <a:extLst>
                <a:ext uri="{FF2B5EF4-FFF2-40B4-BE49-F238E27FC236}">
                  <a16:creationId xmlns:a16="http://schemas.microsoft.com/office/drawing/2014/main" id="{686381C5-ACFC-B8C7-E642-D6EF31251C0F}"/>
                </a:ext>
              </a:extLst>
            </p:cNvPr>
            <p:cNvSpPr/>
            <p:nvPr/>
          </p:nvSpPr>
          <p:spPr>
            <a:xfrm>
              <a:off x="11967386" y="413827"/>
              <a:ext cx="985574"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solidFill>
                <a:srgbClr val="004AAD"/>
              </a:solidFill>
            </a:ln>
          </p:spPr>
          <p:txBody>
            <a:bodyPr/>
            <a:lstStyle/>
            <a:p>
              <a:endParaRPr lang="en-US"/>
            </a:p>
          </p:txBody>
        </p:sp>
        <p:sp>
          <p:nvSpPr>
            <p:cNvPr id="45" name="TextBox 24">
              <a:extLst>
                <a:ext uri="{FF2B5EF4-FFF2-40B4-BE49-F238E27FC236}">
                  <a16:creationId xmlns:a16="http://schemas.microsoft.com/office/drawing/2014/main" id="{F88C91FB-5A18-BA6D-6A7E-2AD3F9E0F898}"/>
                </a:ext>
              </a:extLst>
            </p:cNvPr>
            <p:cNvSpPr txBox="1"/>
            <p:nvPr/>
          </p:nvSpPr>
          <p:spPr>
            <a:xfrm>
              <a:off x="11569530" y="610518"/>
              <a:ext cx="1771069" cy="677108"/>
            </a:xfrm>
            <a:prstGeom prst="rect">
              <a:avLst/>
            </a:prstGeom>
          </p:spPr>
          <p:txBody>
            <a:bodyPr lIns="0" tIns="0" rIns="0" bIns="0" rtlCol="0" anchor="t">
              <a:spAutoFit/>
            </a:bodyPr>
            <a:lstStyle/>
            <a:p>
              <a:pPr algn="ctr"/>
              <a:r>
                <a:rPr lang="en-US" sz="4400" b="1">
                  <a:solidFill>
                    <a:schemeClr val="bg1"/>
                  </a:solidFill>
                  <a:latin typeface="League Spartan"/>
                  <a:ea typeface="League Spartan"/>
                  <a:cs typeface="League Spartan"/>
                  <a:sym typeface="League Spartan"/>
                </a:rPr>
                <a:t>3</a:t>
              </a:r>
            </a:p>
          </p:txBody>
        </p:sp>
        <p:sp>
          <p:nvSpPr>
            <p:cNvPr id="46" name="TextBox 12">
              <a:extLst>
                <a:ext uri="{FF2B5EF4-FFF2-40B4-BE49-F238E27FC236}">
                  <a16:creationId xmlns:a16="http://schemas.microsoft.com/office/drawing/2014/main" id="{A2C6BA22-7EF4-5C60-2FA2-E94CC62BAD09}"/>
                </a:ext>
              </a:extLst>
            </p:cNvPr>
            <p:cNvSpPr txBox="1"/>
            <p:nvPr/>
          </p:nvSpPr>
          <p:spPr>
            <a:xfrm>
              <a:off x="13245539" y="470724"/>
              <a:ext cx="6243715" cy="806064"/>
            </a:xfrm>
            <a:prstGeom prst="rect">
              <a:avLst/>
            </a:prstGeom>
          </p:spPr>
          <p:txBody>
            <a:bodyPr wrap="square" lIns="0" tIns="0" rIns="0" bIns="0" rtlCol="0" anchor="t">
              <a:spAutoFit/>
            </a:bodyPr>
            <a:lstStyle/>
            <a:p>
              <a:pPr>
                <a:lnSpc>
                  <a:spcPts val="3107"/>
                </a:lnSpc>
                <a:spcBef>
                  <a:spcPct val="0"/>
                </a:spcBef>
              </a:pPr>
              <a:r>
                <a:rPr lang="en-US" sz="2800">
                  <a:solidFill>
                    <a:schemeClr val="tx1">
                      <a:lumMod val="95000"/>
                      <a:lumOff val="5000"/>
                    </a:schemeClr>
                  </a:solidFill>
                  <a:latin typeface="Poppins"/>
                  <a:ea typeface="Poppins"/>
                  <a:cs typeface="Poppins"/>
                  <a:sym typeface="Poppins"/>
                </a:rPr>
                <a:t>Achieving natural and intuitive sensations.</a:t>
              </a:r>
            </a:p>
          </p:txBody>
        </p:sp>
      </p:grpSp>
      <p:sp>
        <p:nvSpPr>
          <p:cNvPr id="6" name="TextBox 12">
            <a:extLst>
              <a:ext uri="{FF2B5EF4-FFF2-40B4-BE49-F238E27FC236}">
                <a16:creationId xmlns:a16="http://schemas.microsoft.com/office/drawing/2014/main" id="{1EFC0D08-8D0C-7E9E-D2D9-8454770113A4}"/>
              </a:ext>
            </a:extLst>
          </p:cNvPr>
          <p:cNvSpPr txBox="1"/>
          <p:nvPr/>
        </p:nvSpPr>
        <p:spPr>
          <a:xfrm>
            <a:off x="11274453" y="1810610"/>
            <a:ext cx="9067800" cy="915956"/>
          </a:xfrm>
          <a:prstGeom prst="rect">
            <a:avLst/>
          </a:prstGeom>
        </p:spPr>
        <p:txBody>
          <a:bodyPr wrap="square" lIns="0" tIns="0" rIns="0" bIns="0" rtlCol="0" anchor="t">
            <a:spAutoFit/>
          </a:bodyPr>
          <a:lstStyle/>
          <a:p>
            <a:pPr algn="l">
              <a:lnSpc>
                <a:spcPts val="7431"/>
              </a:lnSpc>
            </a:pPr>
            <a:r>
              <a:rPr lang="en-US" sz="5400" b="1">
                <a:solidFill>
                  <a:srgbClr val="004AAD"/>
                </a:solidFill>
                <a:latin typeface="League Spartan"/>
                <a:ea typeface="League Spartan"/>
                <a:cs typeface="League Spartan"/>
                <a:sym typeface="League Spartan"/>
              </a:rPr>
              <a:t>GOALS</a:t>
            </a:r>
          </a:p>
        </p:txBody>
      </p:sp>
      <p:sp>
        <p:nvSpPr>
          <p:cNvPr id="8" name="TextBox 13">
            <a:extLst>
              <a:ext uri="{FF2B5EF4-FFF2-40B4-BE49-F238E27FC236}">
                <a16:creationId xmlns:a16="http://schemas.microsoft.com/office/drawing/2014/main" id="{2EF591C5-3456-186A-12F8-489E1D25C8CE}"/>
              </a:ext>
            </a:extLst>
          </p:cNvPr>
          <p:cNvSpPr txBox="1"/>
          <p:nvPr/>
        </p:nvSpPr>
        <p:spPr>
          <a:xfrm>
            <a:off x="10297026" y="1082408"/>
            <a:ext cx="6107308" cy="839974"/>
          </a:xfrm>
          <a:prstGeom prst="rect">
            <a:avLst/>
          </a:prstGeom>
        </p:spPr>
        <p:txBody>
          <a:bodyPr wrap="square" lIns="0" tIns="0" rIns="0" bIns="0" rtlCol="0" anchor="t">
            <a:spAutoFit/>
          </a:bodyPr>
          <a:lstStyle/>
          <a:p>
            <a:pPr algn="l">
              <a:lnSpc>
                <a:spcPts val="7212"/>
              </a:lnSpc>
            </a:pPr>
            <a:r>
              <a:rPr lang="en-US" sz="5400" b="1">
                <a:solidFill>
                  <a:srgbClr val="000000"/>
                </a:solidFill>
                <a:latin typeface="Lato Bold"/>
                <a:ea typeface="Lato Bold"/>
                <a:cs typeface="Lato Bold"/>
                <a:sym typeface="Lato Bold"/>
              </a:rPr>
              <a:t>LONG-TERM</a:t>
            </a:r>
          </a:p>
        </p:txBody>
      </p:sp>
      <p:grpSp>
        <p:nvGrpSpPr>
          <p:cNvPr id="9" name="Group 8">
            <a:extLst>
              <a:ext uri="{FF2B5EF4-FFF2-40B4-BE49-F238E27FC236}">
                <a16:creationId xmlns:a16="http://schemas.microsoft.com/office/drawing/2014/main" id="{DE93DE2C-98ED-68CC-F341-575057C30F80}"/>
              </a:ext>
            </a:extLst>
          </p:cNvPr>
          <p:cNvGrpSpPr/>
          <p:nvPr/>
        </p:nvGrpSpPr>
        <p:grpSpPr>
          <a:xfrm>
            <a:off x="9137073" y="3436605"/>
            <a:ext cx="8304735" cy="911989"/>
            <a:chOff x="11569530" y="413827"/>
            <a:chExt cx="8304735" cy="911989"/>
          </a:xfrm>
        </p:grpSpPr>
        <p:sp>
          <p:nvSpPr>
            <p:cNvPr id="11" name="Freeform 13">
              <a:extLst>
                <a:ext uri="{FF2B5EF4-FFF2-40B4-BE49-F238E27FC236}">
                  <a16:creationId xmlns:a16="http://schemas.microsoft.com/office/drawing/2014/main" id="{5F451EA0-778C-0035-E0C6-7341EF2C64F6}"/>
                </a:ext>
              </a:extLst>
            </p:cNvPr>
            <p:cNvSpPr/>
            <p:nvPr/>
          </p:nvSpPr>
          <p:spPr>
            <a:xfrm>
              <a:off x="11967386" y="413827"/>
              <a:ext cx="985574"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solidFill>
                <a:srgbClr val="004AAD"/>
              </a:solidFill>
            </a:ln>
          </p:spPr>
          <p:txBody>
            <a:bodyPr/>
            <a:lstStyle/>
            <a:p>
              <a:endParaRPr lang="en-US"/>
            </a:p>
          </p:txBody>
        </p:sp>
        <p:sp>
          <p:nvSpPr>
            <p:cNvPr id="16" name="TextBox 24">
              <a:extLst>
                <a:ext uri="{FF2B5EF4-FFF2-40B4-BE49-F238E27FC236}">
                  <a16:creationId xmlns:a16="http://schemas.microsoft.com/office/drawing/2014/main" id="{B4C36615-560B-4340-C6A6-8306D22B3A88}"/>
                </a:ext>
              </a:extLst>
            </p:cNvPr>
            <p:cNvSpPr txBox="1"/>
            <p:nvPr/>
          </p:nvSpPr>
          <p:spPr>
            <a:xfrm>
              <a:off x="11569530" y="610518"/>
              <a:ext cx="1771069" cy="677108"/>
            </a:xfrm>
            <a:prstGeom prst="rect">
              <a:avLst/>
            </a:prstGeom>
          </p:spPr>
          <p:txBody>
            <a:bodyPr lIns="0" tIns="0" rIns="0" bIns="0" rtlCol="0" anchor="t">
              <a:spAutoFit/>
            </a:bodyPr>
            <a:lstStyle/>
            <a:p>
              <a:pPr algn="ctr"/>
              <a:r>
                <a:rPr lang="en-US" sz="4400" b="1">
                  <a:solidFill>
                    <a:schemeClr val="bg1"/>
                  </a:solidFill>
                  <a:latin typeface="League Spartan"/>
                  <a:ea typeface="League Spartan"/>
                  <a:cs typeface="League Spartan"/>
                  <a:sym typeface="League Spartan"/>
                </a:rPr>
                <a:t>1</a:t>
              </a:r>
            </a:p>
          </p:txBody>
        </p:sp>
        <p:sp>
          <p:nvSpPr>
            <p:cNvPr id="17" name="TextBox 12">
              <a:extLst>
                <a:ext uri="{FF2B5EF4-FFF2-40B4-BE49-F238E27FC236}">
                  <a16:creationId xmlns:a16="http://schemas.microsoft.com/office/drawing/2014/main" id="{062E7E30-9DD5-6AE9-FFFE-8C80E9142100}"/>
                </a:ext>
              </a:extLst>
            </p:cNvPr>
            <p:cNvSpPr txBox="1"/>
            <p:nvPr/>
          </p:nvSpPr>
          <p:spPr>
            <a:xfrm>
              <a:off x="13245540" y="478761"/>
              <a:ext cx="6628725" cy="796244"/>
            </a:xfrm>
            <a:prstGeom prst="rect">
              <a:avLst/>
            </a:prstGeom>
          </p:spPr>
          <p:txBody>
            <a:bodyPr wrap="square" lIns="0" tIns="0" rIns="0" bIns="0" rtlCol="0" anchor="t">
              <a:spAutoFit/>
            </a:bodyPr>
            <a:lstStyle/>
            <a:p>
              <a:pPr>
                <a:lnSpc>
                  <a:spcPts val="3107"/>
                </a:lnSpc>
                <a:spcBef>
                  <a:spcPct val="0"/>
                </a:spcBef>
              </a:pPr>
              <a:r>
                <a:rPr lang="en-US" sz="2800">
                  <a:latin typeface="Poppins"/>
                  <a:ea typeface="Poppins"/>
                  <a:cs typeface="Poppins"/>
                  <a:sym typeface="Poppins"/>
                </a:rPr>
                <a:t>Extending the system to a 2-leg system to enlarge target population</a:t>
              </a:r>
            </a:p>
          </p:txBody>
        </p:sp>
      </p:grpSp>
      <p:grpSp>
        <p:nvGrpSpPr>
          <p:cNvPr id="18" name="Group 17">
            <a:extLst>
              <a:ext uri="{FF2B5EF4-FFF2-40B4-BE49-F238E27FC236}">
                <a16:creationId xmlns:a16="http://schemas.microsoft.com/office/drawing/2014/main" id="{995E5CCC-D35E-11E0-5F81-C7BD3129682E}"/>
              </a:ext>
            </a:extLst>
          </p:cNvPr>
          <p:cNvGrpSpPr/>
          <p:nvPr/>
        </p:nvGrpSpPr>
        <p:grpSpPr>
          <a:xfrm>
            <a:off x="9137073" y="4967207"/>
            <a:ext cx="7919725" cy="911989"/>
            <a:chOff x="11569530" y="413827"/>
            <a:chExt cx="7919725" cy="911989"/>
          </a:xfrm>
        </p:grpSpPr>
        <p:sp>
          <p:nvSpPr>
            <p:cNvPr id="19" name="Freeform 13">
              <a:extLst>
                <a:ext uri="{FF2B5EF4-FFF2-40B4-BE49-F238E27FC236}">
                  <a16:creationId xmlns:a16="http://schemas.microsoft.com/office/drawing/2014/main" id="{16550A79-B0E3-5618-6811-11D3A3997B9F}"/>
                </a:ext>
              </a:extLst>
            </p:cNvPr>
            <p:cNvSpPr/>
            <p:nvPr/>
          </p:nvSpPr>
          <p:spPr>
            <a:xfrm>
              <a:off x="11967386" y="413827"/>
              <a:ext cx="985574"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solidFill>
                <a:srgbClr val="004AAD"/>
              </a:solidFill>
            </a:ln>
          </p:spPr>
          <p:txBody>
            <a:bodyPr/>
            <a:lstStyle/>
            <a:p>
              <a:endParaRPr lang="en-US"/>
            </a:p>
          </p:txBody>
        </p:sp>
        <p:sp>
          <p:nvSpPr>
            <p:cNvPr id="20" name="TextBox 24">
              <a:extLst>
                <a:ext uri="{FF2B5EF4-FFF2-40B4-BE49-F238E27FC236}">
                  <a16:creationId xmlns:a16="http://schemas.microsoft.com/office/drawing/2014/main" id="{BDCC28EC-F436-B3D4-CD25-314E0056A4EF}"/>
                </a:ext>
              </a:extLst>
            </p:cNvPr>
            <p:cNvSpPr txBox="1"/>
            <p:nvPr/>
          </p:nvSpPr>
          <p:spPr>
            <a:xfrm>
              <a:off x="11569530" y="610518"/>
              <a:ext cx="1771069" cy="677108"/>
            </a:xfrm>
            <a:prstGeom prst="rect">
              <a:avLst/>
            </a:prstGeom>
          </p:spPr>
          <p:txBody>
            <a:bodyPr lIns="0" tIns="0" rIns="0" bIns="0" rtlCol="0" anchor="t">
              <a:spAutoFit/>
            </a:bodyPr>
            <a:lstStyle/>
            <a:p>
              <a:pPr algn="ctr"/>
              <a:r>
                <a:rPr lang="en-US" sz="4400" b="1">
                  <a:solidFill>
                    <a:schemeClr val="bg1"/>
                  </a:solidFill>
                  <a:latin typeface="League Spartan"/>
                  <a:ea typeface="League Spartan"/>
                  <a:cs typeface="League Spartan"/>
                  <a:sym typeface="League Spartan"/>
                </a:rPr>
                <a:t>2</a:t>
              </a:r>
            </a:p>
          </p:txBody>
        </p:sp>
        <p:sp>
          <p:nvSpPr>
            <p:cNvPr id="21" name="TextBox 12">
              <a:extLst>
                <a:ext uri="{FF2B5EF4-FFF2-40B4-BE49-F238E27FC236}">
                  <a16:creationId xmlns:a16="http://schemas.microsoft.com/office/drawing/2014/main" id="{D4934359-C08B-1B9A-400D-9666E1733452}"/>
                </a:ext>
              </a:extLst>
            </p:cNvPr>
            <p:cNvSpPr txBox="1"/>
            <p:nvPr/>
          </p:nvSpPr>
          <p:spPr>
            <a:xfrm>
              <a:off x="13292199" y="455792"/>
              <a:ext cx="6197056" cy="796244"/>
            </a:xfrm>
            <a:prstGeom prst="rect">
              <a:avLst/>
            </a:prstGeom>
          </p:spPr>
          <p:txBody>
            <a:bodyPr wrap="square" lIns="0" tIns="0" rIns="0" bIns="0" rtlCol="0" anchor="t">
              <a:spAutoFit/>
            </a:bodyPr>
            <a:lstStyle/>
            <a:p>
              <a:pPr>
                <a:lnSpc>
                  <a:spcPts val="3107"/>
                </a:lnSpc>
                <a:spcBef>
                  <a:spcPct val="0"/>
                </a:spcBef>
              </a:pPr>
              <a:r>
                <a:rPr lang="en-US" sz="2800">
                  <a:latin typeface="Poppins"/>
                  <a:ea typeface="Poppins"/>
                  <a:cs typeface="Poppins"/>
                  <a:sym typeface="Poppins"/>
                </a:rPr>
                <a:t>Test system on more diversified scenarios for expanding usability</a:t>
              </a:r>
            </a:p>
          </p:txBody>
        </p:sp>
      </p:grpSp>
      <p:grpSp>
        <p:nvGrpSpPr>
          <p:cNvPr id="22" name="Group 21">
            <a:extLst>
              <a:ext uri="{FF2B5EF4-FFF2-40B4-BE49-F238E27FC236}">
                <a16:creationId xmlns:a16="http://schemas.microsoft.com/office/drawing/2014/main" id="{27D938B6-5A51-0897-425A-2E67630441BB}"/>
              </a:ext>
            </a:extLst>
          </p:cNvPr>
          <p:cNvGrpSpPr/>
          <p:nvPr/>
        </p:nvGrpSpPr>
        <p:grpSpPr>
          <a:xfrm>
            <a:off x="9137073" y="6314076"/>
            <a:ext cx="7919724" cy="1193788"/>
            <a:chOff x="11569530" y="230094"/>
            <a:chExt cx="7919724" cy="1193788"/>
          </a:xfrm>
        </p:grpSpPr>
        <p:sp>
          <p:nvSpPr>
            <p:cNvPr id="23" name="Freeform 13">
              <a:extLst>
                <a:ext uri="{FF2B5EF4-FFF2-40B4-BE49-F238E27FC236}">
                  <a16:creationId xmlns:a16="http://schemas.microsoft.com/office/drawing/2014/main" id="{12C501E0-66B5-70A2-4531-4CA78D006F45}"/>
                </a:ext>
              </a:extLst>
            </p:cNvPr>
            <p:cNvSpPr/>
            <p:nvPr/>
          </p:nvSpPr>
          <p:spPr>
            <a:xfrm>
              <a:off x="11967386" y="413827"/>
              <a:ext cx="985574"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a:solidFill>
                <a:srgbClr val="004AAD"/>
              </a:solidFill>
            </a:ln>
          </p:spPr>
          <p:txBody>
            <a:bodyPr/>
            <a:lstStyle/>
            <a:p>
              <a:endParaRPr lang="en-US"/>
            </a:p>
          </p:txBody>
        </p:sp>
        <p:sp>
          <p:nvSpPr>
            <p:cNvPr id="24" name="TextBox 24">
              <a:extLst>
                <a:ext uri="{FF2B5EF4-FFF2-40B4-BE49-F238E27FC236}">
                  <a16:creationId xmlns:a16="http://schemas.microsoft.com/office/drawing/2014/main" id="{CEF1D2BB-857C-B075-6BB2-4098B084AABD}"/>
                </a:ext>
              </a:extLst>
            </p:cNvPr>
            <p:cNvSpPr txBox="1"/>
            <p:nvPr/>
          </p:nvSpPr>
          <p:spPr>
            <a:xfrm>
              <a:off x="11569530" y="610518"/>
              <a:ext cx="1771069" cy="677108"/>
            </a:xfrm>
            <a:prstGeom prst="rect">
              <a:avLst/>
            </a:prstGeom>
          </p:spPr>
          <p:txBody>
            <a:bodyPr lIns="0" tIns="0" rIns="0" bIns="0" rtlCol="0" anchor="t">
              <a:spAutoFit/>
            </a:bodyPr>
            <a:lstStyle/>
            <a:p>
              <a:pPr algn="ctr"/>
              <a:r>
                <a:rPr lang="en-US" sz="4400" b="1">
                  <a:solidFill>
                    <a:schemeClr val="bg1"/>
                  </a:solidFill>
                  <a:latin typeface="League Spartan"/>
                  <a:ea typeface="League Spartan"/>
                  <a:cs typeface="League Spartan"/>
                  <a:sym typeface="League Spartan"/>
                </a:rPr>
                <a:t>3</a:t>
              </a:r>
            </a:p>
          </p:txBody>
        </p:sp>
        <p:sp>
          <p:nvSpPr>
            <p:cNvPr id="25" name="TextBox 12">
              <a:extLst>
                <a:ext uri="{FF2B5EF4-FFF2-40B4-BE49-F238E27FC236}">
                  <a16:creationId xmlns:a16="http://schemas.microsoft.com/office/drawing/2014/main" id="{0F925B5E-7F49-9A2A-96FE-9DC03307BC17}"/>
                </a:ext>
              </a:extLst>
            </p:cNvPr>
            <p:cNvSpPr txBox="1"/>
            <p:nvPr/>
          </p:nvSpPr>
          <p:spPr>
            <a:xfrm>
              <a:off x="13245539" y="230094"/>
              <a:ext cx="6243715" cy="1193788"/>
            </a:xfrm>
            <a:prstGeom prst="rect">
              <a:avLst/>
            </a:prstGeom>
          </p:spPr>
          <p:txBody>
            <a:bodyPr wrap="square" lIns="0" tIns="0" rIns="0" bIns="0" rtlCol="0" anchor="t">
              <a:spAutoFit/>
            </a:bodyPr>
            <a:lstStyle/>
            <a:p>
              <a:pPr>
                <a:lnSpc>
                  <a:spcPts val="3107"/>
                </a:lnSpc>
                <a:spcBef>
                  <a:spcPct val="0"/>
                </a:spcBef>
              </a:pPr>
              <a:r>
                <a:rPr lang="en-US" sz="2800">
                  <a:solidFill>
                    <a:schemeClr val="tx1">
                      <a:lumMod val="95000"/>
                      <a:lumOff val="5000"/>
                    </a:schemeClr>
                  </a:solidFill>
                  <a:latin typeface="Poppins"/>
                  <a:ea typeface="Poppins"/>
                  <a:cs typeface="Poppins"/>
                  <a:sym typeface="Poppins"/>
                </a:rPr>
                <a:t>Test system also for rehabilitation for restoring neural pathways and reducing phantom pain</a:t>
              </a:r>
            </a:p>
          </p:txBody>
        </p:sp>
      </p:grpSp>
    </p:spTree>
    <p:extLst>
      <p:ext uri="{BB962C8B-B14F-4D97-AF65-F5344CB8AC3E}">
        <p14:creationId xmlns:p14="http://schemas.microsoft.com/office/powerpoint/2010/main" val="317279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3C1DA-81D4-40EE-27D8-CA78821E83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A136EE-7223-6D68-7604-2F8E51C40E7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38162D73-B88E-B9F1-2B08-5864591953A3}"/>
              </a:ext>
            </a:extLst>
          </p:cNvPr>
          <p:cNvGrpSpPr>
            <a:grpSpLocks noGrp="1" noUngrp="1" noRot="1" noMove="1" noResize="1"/>
          </p:cNvGrpSpPr>
          <p:nvPr/>
        </p:nvGrpSpPr>
        <p:grpSpPr>
          <a:xfrm>
            <a:off x="1" y="0"/>
            <a:ext cx="18288000" cy="10287000"/>
            <a:chOff x="0" y="0"/>
            <a:chExt cx="1680318" cy="2709333"/>
          </a:xfrm>
        </p:grpSpPr>
        <p:sp>
          <p:nvSpPr>
            <p:cNvPr id="4" name="Freeform 4">
              <a:extLst>
                <a:ext uri="{FF2B5EF4-FFF2-40B4-BE49-F238E27FC236}">
                  <a16:creationId xmlns:a16="http://schemas.microsoft.com/office/drawing/2014/main" id="{AA4CFD26-50FE-B493-2531-CDDE3DDEC2BB}"/>
                </a:ext>
              </a:extLst>
            </p:cNvPr>
            <p:cNvSpPr>
              <a:spLocks noGrp="1" noRot="1" noMove="1" noResize="1" noEditPoints="1" noAdjustHandles="1" noChangeArrowheads="1" noChangeShapeType="1"/>
            </p:cNvSpPr>
            <p:nvPr/>
          </p:nvSpPr>
          <p:spPr>
            <a:xfrm>
              <a:off x="0" y="0"/>
              <a:ext cx="1680318" cy="2709333"/>
            </a:xfrm>
            <a:custGeom>
              <a:avLst/>
              <a:gdLst/>
              <a:ahLst/>
              <a:cxnLst/>
              <a:rect l="l" t="t" r="r" b="b"/>
              <a:pathLst>
                <a:path w="1680318" h="2709333">
                  <a:moveTo>
                    <a:pt x="0" y="0"/>
                  </a:moveTo>
                  <a:lnTo>
                    <a:pt x="1680318" y="0"/>
                  </a:lnTo>
                  <a:lnTo>
                    <a:pt x="1680318" y="2709333"/>
                  </a:lnTo>
                  <a:lnTo>
                    <a:pt x="0" y="2709333"/>
                  </a:lnTo>
                  <a:close/>
                </a:path>
              </a:pathLst>
            </a:custGeom>
            <a:solidFill>
              <a:srgbClr val="004AAD"/>
            </a:solidFill>
          </p:spPr>
          <p:txBody>
            <a:bodyPr/>
            <a:lstStyle/>
            <a:p>
              <a:endParaRPr lang="en-US"/>
            </a:p>
          </p:txBody>
        </p:sp>
        <p:sp>
          <p:nvSpPr>
            <p:cNvPr id="5" name="TextBox 5">
              <a:extLst>
                <a:ext uri="{FF2B5EF4-FFF2-40B4-BE49-F238E27FC236}">
                  <a16:creationId xmlns:a16="http://schemas.microsoft.com/office/drawing/2014/main" id="{0E802426-4E5F-F6F5-BD4B-15544AC36F70}"/>
                </a:ext>
              </a:extLst>
            </p:cNvPr>
            <p:cNvSpPr txBox="1">
              <a:spLocks noGrp="1" noRot="1" noMove="1" noResize="1" noEditPoints="1" noAdjustHandles="1" noChangeArrowheads="1" noChangeShapeType="1"/>
            </p:cNvSpPr>
            <p:nvPr/>
          </p:nvSpPr>
          <p:spPr>
            <a:xfrm>
              <a:off x="0" y="-47625"/>
              <a:ext cx="1680318" cy="275695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BD004E23-CEC3-74B5-D8F3-1E20970AA5ED}"/>
              </a:ext>
            </a:extLst>
          </p:cNvPr>
          <p:cNvSpPr txBox="1"/>
          <p:nvPr/>
        </p:nvSpPr>
        <p:spPr>
          <a:xfrm>
            <a:off x="228601" y="727352"/>
            <a:ext cx="4655644" cy="739883"/>
          </a:xfrm>
          <a:prstGeom prst="rect">
            <a:avLst/>
          </a:prstGeom>
        </p:spPr>
        <p:txBody>
          <a:bodyPr wrap="square" lIns="0" tIns="0" rIns="0" bIns="0" rtlCol="0" anchor="t">
            <a:spAutoFit/>
          </a:bodyPr>
          <a:lstStyle/>
          <a:p>
            <a:pPr algn="ctr">
              <a:lnSpc>
                <a:spcPts val="6372"/>
              </a:lnSpc>
            </a:pPr>
            <a:r>
              <a:rPr lang="en-US" sz="4551" b="1">
                <a:solidFill>
                  <a:srgbClr val="FFFFFF"/>
                </a:solidFill>
                <a:latin typeface="Lato Bold"/>
                <a:ea typeface="Lato Bold"/>
                <a:cs typeface="Lato Bold"/>
                <a:sym typeface="Lato Bold"/>
              </a:rPr>
              <a:t>LIST OF</a:t>
            </a:r>
          </a:p>
        </p:txBody>
      </p:sp>
      <p:sp>
        <p:nvSpPr>
          <p:cNvPr id="22" name="TextBox 22">
            <a:extLst>
              <a:ext uri="{FF2B5EF4-FFF2-40B4-BE49-F238E27FC236}">
                <a16:creationId xmlns:a16="http://schemas.microsoft.com/office/drawing/2014/main" id="{DBBB7A37-F8F2-03C7-8EEB-1658BB06A837}"/>
              </a:ext>
            </a:extLst>
          </p:cNvPr>
          <p:cNvSpPr txBox="1"/>
          <p:nvPr/>
        </p:nvSpPr>
        <p:spPr>
          <a:xfrm>
            <a:off x="1538991" y="1420942"/>
            <a:ext cx="4655643" cy="815929"/>
          </a:xfrm>
          <a:prstGeom prst="rect">
            <a:avLst/>
          </a:prstGeom>
        </p:spPr>
        <p:txBody>
          <a:bodyPr wrap="square" lIns="0" tIns="0" rIns="0" bIns="0" rtlCol="0" anchor="t">
            <a:spAutoFit/>
          </a:bodyPr>
          <a:lstStyle/>
          <a:p>
            <a:pPr algn="r">
              <a:lnSpc>
                <a:spcPts val="6591"/>
              </a:lnSpc>
            </a:pPr>
            <a:r>
              <a:rPr lang="en-US" sz="4708" b="1">
                <a:solidFill>
                  <a:srgbClr val="FFFFFF"/>
                </a:solidFill>
                <a:latin typeface="League Spartan"/>
                <a:ea typeface="League Spartan"/>
                <a:cs typeface="League Spartan"/>
                <a:sym typeface="League Spartan"/>
              </a:rPr>
              <a:t>REFERENCES</a:t>
            </a:r>
          </a:p>
        </p:txBody>
      </p:sp>
      <p:grpSp>
        <p:nvGrpSpPr>
          <p:cNvPr id="51" name="Group 50">
            <a:extLst>
              <a:ext uri="{FF2B5EF4-FFF2-40B4-BE49-F238E27FC236}">
                <a16:creationId xmlns:a16="http://schemas.microsoft.com/office/drawing/2014/main" id="{B52DF54C-3424-254F-89A5-873FA5FA4F14}"/>
              </a:ext>
            </a:extLst>
          </p:cNvPr>
          <p:cNvGrpSpPr/>
          <p:nvPr/>
        </p:nvGrpSpPr>
        <p:grpSpPr>
          <a:xfrm>
            <a:off x="10173115" y="2628900"/>
            <a:ext cx="1638836" cy="1627436"/>
            <a:chOff x="10755298" y="4275972"/>
            <a:chExt cx="1638836" cy="1627436"/>
          </a:xfrm>
        </p:grpSpPr>
        <p:sp>
          <p:nvSpPr>
            <p:cNvPr id="55" name="TextBox 14">
              <a:extLst>
                <a:ext uri="{FF2B5EF4-FFF2-40B4-BE49-F238E27FC236}">
                  <a16:creationId xmlns:a16="http://schemas.microsoft.com/office/drawing/2014/main" id="{10B2D93C-D3E9-A9C9-6310-F2A70BEBA788}"/>
                </a:ext>
              </a:extLst>
            </p:cNvPr>
            <p:cNvSpPr txBox="1"/>
            <p:nvPr/>
          </p:nvSpPr>
          <p:spPr>
            <a:xfrm>
              <a:off x="10815733" y="4275972"/>
              <a:ext cx="1517965" cy="1627436"/>
            </a:xfrm>
            <a:prstGeom prst="rect">
              <a:avLst/>
            </a:prstGeom>
          </p:spPr>
          <p:txBody>
            <a:bodyPr lIns="50800" tIns="50800" rIns="50800" bIns="50800" rtlCol="0" anchor="ctr"/>
            <a:lstStyle/>
            <a:p>
              <a:pPr algn="ctr">
                <a:lnSpc>
                  <a:spcPts val="2659"/>
                </a:lnSpc>
              </a:pPr>
              <a:endParaRPr/>
            </a:p>
          </p:txBody>
        </p:sp>
        <p:sp>
          <p:nvSpPr>
            <p:cNvPr id="53" name="TextBox 24">
              <a:extLst>
                <a:ext uri="{FF2B5EF4-FFF2-40B4-BE49-F238E27FC236}">
                  <a16:creationId xmlns:a16="http://schemas.microsoft.com/office/drawing/2014/main" id="{BE16DBF6-B190-8948-ED6B-E71D1CEC18B1}"/>
                </a:ext>
              </a:extLst>
            </p:cNvPr>
            <p:cNvSpPr txBox="1"/>
            <p:nvPr/>
          </p:nvSpPr>
          <p:spPr>
            <a:xfrm>
              <a:off x="10755298" y="4495485"/>
              <a:ext cx="1638836" cy="1335977"/>
            </a:xfrm>
            <a:prstGeom prst="rect">
              <a:avLst/>
            </a:prstGeom>
          </p:spPr>
          <p:txBody>
            <a:bodyPr lIns="0" tIns="0" rIns="0" bIns="0" rtlCol="0" anchor="t">
              <a:spAutoFit/>
            </a:bodyPr>
            <a:lstStyle/>
            <a:p>
              <a:pPr algn="ctr">
                <a:lnSpc>
                  <a:spcPts val="11002"/>
                </a:lnSpc>
              </a:pPr>
              <a:endParaRPr lang="en-US" sz="6000" b="1">
                <a:solidFill>
                  <a:srgbClr val="000000"/>
                </a:solidFill>
                <a:latin typeface="League Spartan"/>
                <a:ea typeface="League Spartan"/>
                <a:cs typeface="League Spartan"/>
                <a:sym typeface="League Spartan"/>
              </a:endParaRPr>
            </a:p>
          </p:txBody>
        </p:sp>
      </p:grpSp>
      <p:sp>
        <p:nvSpPr>
          <p:cNvPr id="6" name="CasellaDiTesto 5">
            <a:extLst>
              <a:ext uri="{FF2B5EF4-FFF2-40B4-BE49-F238E27FC236}">
                <a16:creationId xmlns:a16="http://schemas.microsoft.com/office/drawing/2014/main" id="{18026F4E-2D7E-F2EA-9728-C39BFD61477A}"/>
              </a:ext>
            </a:extLst>
          </p:cNvPr>
          <p:cNvSpPr txBox="1"/>
          <p:nvPr/>
        </p:nvSpPr>
        <p:spPr>
          <a:xfrm>
            <a:off x="1262554" y="2539611"/>
            <a:ext cx="15762891" cy="71096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solidFill>
                  <a:schemeClr val="bg1"/>
                </a:solidFill>
                <a:latin typeface="Poppins" panose="00000500000000000000" pitchFamily="2" charset="0"/>
                <a:ea typeface="Calibri"/>
                <a:cs typeface="Poppins" panose="00000500000000000000" pitchFamily="2" charset="0"/>
              </a:rPr>
              <a:t>Katic N, </a:t>
            </a:r>
            <a:r>
              <a:rPr lang="it-IT" sz="2400" err="1">
                <a:solidFill>
                  <a:schemeClr val="bg1"/>
                </a:solidFill>
                <a:latin typeface="Poppins" panose="00000500000000000000" pitchFamily="2" charset="0"/>
                <a:ea typeface="Calibri"/>
                <a:cs typeface="Poppins" panose="00000500000000000000" pitchFamily="2" charset="0"/>
              </a:rPr>
              <a:t>Siqueira</a:t>
            </a:r>
            <a:r>
              <a:rPr lang="it-IT" sz="2400">
                <a:solidFill>
                  <a:schemeClr val="bg1"/>
                </a:solidFill>
                <a:latin typeface="Poppins" panose="00000500000000000000" pitchFamily="2" charset="0"/>
                <a:ea typeface="Calibri"/>
                <a:cs typeface="Poppins" panose="00000500000000000000" pitchFamily="2" charset="0"/>
              </a:rPr>
              <a:t> RK, </a:t>
            </a:r>
            <a:r>
              <a:rPr lang="it-IT" sz="2400" err="1">
                <a:solidFill>
                  <a:schemeClr val="bg1"/>
                </a:solidFill>
                <a:latin typeface="Poppins" panose="00000500000000000000" pitchFamily="2" charset="0"/>
                <a:ea typeface="Calibri"/>
                <a:cs typeface="Poppins" panose="00000500000000000000" pitchFamily="2" charset="0"/>
              </a:rPr>
              <a:t>Cleland</a:t>
            </a:r>
            <a:r>
              <a:rPr lang="it-IT" sz="2400">
                <a:solidFill>
                  <a:schemeClr val="bg1"/>
                </a:solidFill>
                <a:latin typeface="Poppins" panose="00000500000000000000" pitchFamily="2" charset="0"/>
                <a:ea typeface="Calibri"/>
                <a:cs typeface="Poppins" panose="00000500000000000000" pitchFamily="2" charset="0"/>
              </a:rPr>
              <a:t> L, </a:t>
            </a:r>
            <a:r>
              <a:rPr lang="it-IT" sz="2400" err="1">
                <a:solidFill>
                  <a:schemeClr val="bg1"/>
                </a:solidFill>
                <a:latin typeface="Poppins" panose="00000500000000000000" pitchFamily="2" charset="0"/>
                <a:ea typeface="Calibri"/>
                <a:cs typeface="Poppins" panose="00000500000000000000" pitchFamily="2" charset="0"/>
              </a:rPr>
              <a:t>Strzalkowski</a:t>
            </a:r>
            <a:r>
              <a:rPr lang="it-IT" sz="2400">
                <a:solidFill>
                  <a:schemeClr val="bg1"/>
                </a:solidFill>
                <a:latin typeface="Poppins" panose="00000500000000000000" pitchFamily="2" charset="0"/>
                <a:ea typeface="Calibri"/>
                <a:cs typeface="Poppins" panose="00000500000000000000" pitchFamily="2" charset="0"/>
              </a:rPr>
              <a:t> N, Bent L, </a:t>
            </a:r>
            <a:r>
              <a:rPr lang="it-IT" sz="2400" err="1">
                <a:solidFill>
                  <a:schemeClr val="bg1"/>
                </a:solidFill>
                <a:latin typeface="Poppins" panose="00000500000000000000" pitchFamily="2" charset="0"/>
                <a:ea typeface="Calibri"/>
                <a:cs typeface="Poppins" panose="00000500000000000000" pitchFamily="2" charset="0"/>
              </a:rPr>
              <a:t>Raspopovic</a:t>
            </a:r>
            <a:r>
              <a:rPr lang="it-IT" sz="2400">
                <a:solidFill>
                  <a:schemeClr val="bg1"/>
                </a:solidFill>
                <a:latin typeface="Poppins" panose="00000500000000000000" pitchFamily="2" charset="0"/>
                <a:ea typeface="Calibri"/>
                <a:cs typeface="Poppins" panose="00000500000000000000" pitchFamily="2" charset="0"/>
              </a:rPr>
              <a:t> S, </a:t>
            </a:r>
            <a:r>
              <a:rPr lang="it-IT" sz="2400" err="1">
                <a:solidFill>
                  <a:schemeClr val="bg1"/>
                </a:solidFill>
                <a:latin typeface="Poppins" panose="00000500000000000000" pitchFamily="2" charset="0"/>
                <a:ea typeface="Calibri"/>
                <a:cs typeface="Poppins" panose="00000500000000000000" pitchFamily="2" charset="0"/>
              </a:rPr>
              <a:t>Saal</a:t>
            </a:r>
            <a:r>
              <a:rPr lang="it-IT" sz="2400">
                <a:solidFill>
                  <a:schemeClr val="bg1"/>
                </a:solidFill>
                <a:latin typeface="Poppins" panose="00000500000000000000" pitchFamily="2" charset="0"/>
                <a:ea typeface="Calibri"/>
                <a:cs typeface="Poppins" panose="00000500000000000000" pitchFamily="2" charset="0"/>
              </a:rPr>
              <a:t> H. </a:t>
            </a:r>
            <a:r>
              <a:rPr lang="it-IT" sz="2400" err="1">
                <a:solidFill>
                  <a:schemeClr val="bg1"/>
                </a:solidFill>
                <a:latin typeface="Poppins" panose="00000500000000000000" pitchFamily="2" charset="0"/>
                <a:ea typeface="Calibri"/>
                <a:cs typeface="Poppins" panose="00000500000000000000" pitchFamily="2" charset="0"/>
              </a:rPr>
              <a:t>Modeling</a:t>
            </a:r>
            <a:r>
              <a:rPr lang="it-IT" sz="2400">
                <a:solidFill>
                  <a:schemeClr val="bg1"/>
                </a:solidFill>
                <a:latin typeface="Poppins" panose="00000500000000000000" pitchFamily="2" charset="0"/>
                <a:ea typeface="Calibri"/>
                <a:cs typeface="Poppins" panose="00000500000000000000" pitchFamily="2" charset="0"/>
              </a:rPr>
              <a:t> foot sole </a:t>
            </a:r>
            <a:r>
              <a:rPr lang="it-IT" sz="2400" err="1">
                <a:solidFill>
                  <a:schemeClr val="bg1"/>
                </a:solidFill>
                <a:latin typeface="Poppins" panose="00000500000000000000" pitchFamily="2" charset="0"/>
                <a:ea typeface="Calibri"/>
                <a:cs typeface="Poppins" panose="00000500000000000000" pitchFamily="2" charset="0"/>
              </a:rPr>
              <a:t>cutaneous</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afferents</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FootSim</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iScience</a:t>
            </a:r>
            <a:r>
              <a:rPr lang="it-IT" sz="2400">
                <a:solidFill>
                  <a:schemeClr val="bg1"/>
                </a:solidFill>
                <a:latin typeface="Poppins" panose="00000500000000000000" pitchFamily="2" charset="0"/>
                <a:ea typeface="Calibri"/>
                <a:cs typeface="Poppins" panose="00000500000000000000" pitchFamily="2" charset="0"/>
              </a:rPr>
              <a:t>. 2022 </a:t>
            </a:r>
            <a:r>
              <a:rPr lang="it-IT" sz="2400" err="1">
                <a:solidFill>
                  <a:schemeClr val="bg1"/>
                </a:solidFill>
                <a:latin typeface="Poppins" panose="00000500000000000000" pitchFamily="2" charset="0"/>
                <a:ea typeface="Calibri"/>
                <a:cs typeface="Poppins" panose="00000500000000000000" pitchFamily="2" charset="0"/>
              </a:rPr>
              <a:t>Dec</a:t>
            </a:r>
            <a:r>
              <a:rPr lang="it-IT" sz="2400">
                <a:solidFill>
                  <a:schemeClr val="bg1"/>
                </a:solidFill>
                <a:latin typeface="Poppins" panose="00000500000000000000" pitchFamily="2" charset="0"/>
                <a:ea typeface="Calibri"/>
                <a:cs typeface="Poppins" panose="00000500000000000000" pitchFamily="2" charset="0"/>
              </a:rPr>
              <a:t> 24;26(1):105874. </a:t>
            </a:r>
            <a:r>
              <a:rPr lang="it-IT" sz="2400" err="1">
                <a:solidFill>
                  <a:schemeClr val="bg1"/>
                </a:solidFill>
                <a:latin typeface="Poppins" panose="00000500000000000000" pitchFamily="2" charset="0"/>
                <a:ea typeface="Calibri"/>
                <a:cs typeface="Poppins" panose="00000500000000000000" pitchFamily="2" charset="0"/>
              </a:rPr>
              <a:t>doi</a:t>
            </a:r>
            <a:r>
              <a:rPr lang="it-IT" sz="2400">
                <a:solidFill>
                  <a:schemeClr val="bg1"/>
                </a:solidFill>
                <a:latin typeface="Poppins" panose="00000500000000000000" pitchFamily="2" charset="0"/>
                <a:ea typeface="Calibri"/>
                <a:cs typeface="Poppins" panose="00000500000000000000" pitchFamily="2" charset="0"/>
              </a:rPr>
              <a:t>: 10.1016/j.isci.2022.105874. PMID: 36636355; PMCID: PMC9829801.</a:t>
            </a:r>
            <a:endParaRPr lang="it-IT" sz="2400">
              <a:solidFill>
                <a:schemeClr val="bg1"/>
              </a:solidFill>
              <a:latin typeface="Poppins" panose="00000500000000000000" pitchFamily="2" charset="0"/>
              <a:cs typeface="Poppins" panose="00000500000000000000" pitchFamily="2" charset="0"/>
            </a:endParaRPr>
          </a:p>
          <a:p>
            <a:endParaRPr lang="it-IT" sz="2400">
              <a:solidFill>
                <a:schemeClr val="bg1"/>
              </a:solidFill>
              <a:latin typeface="Poppins" panose="00000500000000000000" pitchFamily="2" charset="0"/>
              <a:ea typeface="Calibri"/>
              <a:cs typeface="Poppins" panose="00000500000000000000" pitchFamily="2" charset="0"/>
            </a:endParaRPr>
          </a:p>
          <a:p>
            <a:r>
              <a:rPr lang="it-IT" sz="2400" err="1">
                <a:solidFill>
                  <a:schemeClr val="bg1"/>
                </a:solidFill>
                <a:latin typeface="Poppins" panose="00000500000000000000" pitchFamily="2" charset="0"/>
                <a:ea typeface="Calibri"/>
                <a:cs typeface="Poppins" panose="00000500000000000000" pitchFamily="2" charset="0"/>
              </a:rPr>
              <a:t>Raspopovic</a:t>
            </a:r>
            <a:r>
              <a:rPr lang="it-IT" sz="2400">
                <a:solidFill>
                  <a:schemeClr val="bg1"/>
                </a:solidFill>
                <a:latin typeface="Poppins" panose="00000500000000000000" pitchFamily="2" charset="0"/>
                <a:ea typeface="Calibri"/>
                <a:cs typeface="Poppins" panose="00000500000000000000" pitchFamily="2" charset="0"/>
              </a:rPr>
              <a:t> S, Valle G, Petrini FM. </a:t>
            </a:r>
            <a:r>
              <a:rPr lang="it-IT" sz="2400" err="1">
                <a:solidFill>
                  <a:schemeClr val="bg1"/>
                </a:solidFill>
                <a:latin typeface="Poppins" panose="00000500000000000000" pitchFamily="2" charset="0"/>
                <a:ea typeface="Calibri"/>
                <a:cs typeface="Poppins" panose="00000500000000000000" pitchFamily="2" charset="0"/>
              </a:rPr>
              <a:t>Sensory</a:t>
            </a:r>
            <a:r>
              <a:rPr lang="it-IT" sz="2400">
                <a:solidFill>
                  <a:schemeClr val="bg1"/>
                </a:solidFill>
                <a:latin typeface="Poppins" panose="00000500000000000000" pitchFamily="2" charset="0"/>
                <a:ea typeface="Calibri"/>
                <a:cs typeface="Poppins" panose="00000500000000000000" pitchFamily="2" charset="0"/>
              </a:rPr>
              <a:t> feedback for </a:t>
            </a:r>
            <a:r>
              <a:rPr lang="it-IT" sz="2400" err="1">
                <a:solidFill>
                  <a:schemeClr val="bg1"/>
                </a:solidFill>
                <a:latin typeface="Poppins" panose="00000500000000000000" pitchFamily="2" charset="0"/>
                <a:ea typeface="Calibri"/>
                <a:cs typeface="Poppins" panose="00000500000000000000" pitchFamily="2" charset="0"/>
              </a:rPr>
              <a:t>limb</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prostheses</a:t>
            </a:r>
            <a:r>
              <a:rPr lang="it-IT" sz="2400">
                <a:solidFill>
                  <a:schemeClr val="bg1"/>
                </a:solidFill>
                <a:latin typeface="Poppins" panose="00000500000000000000" pitchFamily="2" charset="0"/>
                <a:ea typeface="Calibri"/>
                <a:cs typeface="Poppins" panose="00000500000000000000" pitchFamily="2" charset="0"/>
              </a:rPr>
              <a:t> in </a:t>
            </a:r>
            <a:r>
              <a:rPr lang="it-IT" sz="2400" err="1">
                <a:solidFill>
                  <a:schemeClr val="bg1"/>
                </a:solidFill>
                <a:latin typeface="Poppins" panose="00000500000000000000" pitchFamily="2" charset="0"/>
                <a:ea typeface="Calibri"/>
                <a:cs typeface="Poppins" panose="00000500000000000000" pitchFamily="2" charset="0"/>
              </a:rPr>
              <a:t>amputees</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Nat</a:t>
            </a:r>
            <a:r>
              <a:rPr lang="it-IT" sz="2400">
                <a:solidFill>
                  <a:schemeClr val="bg1"/>
                </a:solidFill>
                <a:latin typeface="Poppins" panose="00000500000000000000" pitchFamily="2" charset="0"/>
                <a:ea typeface="Calibri"/>
                <a:cs typeface="Poppins" panose="00000500000000000000" pitchFamily="2" charset="0"/>
              </a:rPr>
              <a:t> Mater. 2021 Jul;20(7):925-939. </a:t>
            </a:r>
            <a:r>
              <a:rPr lang="it-IT" sz="2400" err="1">
                <a:solidFill>
                  <a:schemeClr val="bg1"/>
                </a:solidFill>
                <a:latin typeface="Poppins" panose="00000500000000000000" pitchFamily="2" charset="0"/>
                <a:ea typeface="Calibri"/>
                <a:cs typeface="Poppins" panose="00000500000000000000" pitchFamily="2" charset="0"/>
              </a:rPr>
              <a:t>doi</a:t>
            </a:r>
            <a:r>
              <a:rPr lang="it-IT" sz="2400">
                <a:solidFill>
                  <a:schemeClr val="bg1"/>
                </a:solidFill>
                <a:latin typeface="Poppins" panose="00000500000000000000" pitchFamily="2" charset="0"/>
                <a:ea typeface="Calibri"/>
                <a:cs typeface="Poppins" panose="00000500000000000000" pitchFamily="2" charset="0"/>
              </a:rPr>
              <a:t>: 10.1038/s41563-021-00966-9. Epub 2021 </a:t>
            </a:r>
            <a:r>
              <a:rPr lang="it-IT" sz="2400" err="1">
                <a:solidFill>
                  <a:schemeClr val="bg1"/>
                </a:solidFill>
                <a:latin typeface="Poppins" panose="00000500000000000000" pitchFamily="2" charset="0"/>
                <a:ea typeface="Calibri"/>
                <a:cs typeface="Poppins" panose="00000500000000000000" pitchFamily="2" charset="0"/>
              </a:rPr>
              <a:t>Apr</a:t>
            </a:r>
            <a:r>
              <a:rPr lang="it-IT" sz="2400">
                <a:solidFill>
                  <a:schemeClr val="bg1"/>
                </a:solidFill>
                <a:latin typeface="Poppins" panose="00000500000000000000" pitchFamily="2" charset="0"/>
                <a:ea typeface="Calibri"/>
                <a:cs typeface="Poppins" panose="00000500000000000000" pitchFamily="2" charset="0"/>
              </a:rPr>
              <a:t> 15. PMID: 33859381.</a:t>
            </a:r>
          </a:p>
          <a:p>
            <a:endParaRPr lang="it-IT" sz="2400">
              <a:solidFill>
                <a:schemeClr val="bg1"/>
              </a:solidFill>
              <a:latin typeface="Poppins" panose="00000500000000000000" pitchFamily="2" charset="0"/>
              <a:ea typeface="Calibri"/>
              <a:cs typeface="Poppins" panose="00000500000000000000" pitchFamily="2" charset="0"/>
            </a:endParaRPr>
          </a:p>
          <a:p>
            <a:r>
              <a:rPr lang="it-IT" sz="2400" err="1">
                <a:solidFill>
                  <a:schemeClr val="bg1"/>
                </a:solidFill>
                <a:latin typeface="Poppins" panose="00000500000000000000" pitchFamily="2" charset="0"/>
                <a:ea typeface="Calibri"/>
                <a:cs typeface="Poppins" panose="00000500000000000000" pitchFamily="2" charset="0"/>
              </a:rPr>
              <a:t>Abraira</a:t>
            </a:r>
            <a:r>
              <a:rPr lang="it-IT" sz="2400">
                <a:solidFill>
                  <a:schemeClr val="bg1"/>
                </a:solidFill>
                <a:latin typeface="Poppins" panose="00000500000000000000" pitchFamily="2" charset="0"/>
                <a:ea typeface="Calibri"/>
                <a:cs typeface="Poppins" panose="00000500000000000000" pitchFamily="2" charset="0"/>
              </a:rPr>
              <a:t> VE, </a:t>
            </a:r>
            <a:r>
              <a:rPr lang="it-IT" sz="2400" err="1">
                <a:solidFill>
                  <a:schemeClr val="bg1"/>
                </a:solidFill>
                <a:latin typeface="Poppins" panose="00000500000000000000" pitchFamily="2" charset="0"/>
                <a:ea typeface="Calibri"/>
                <a:cs typeface="Poppins" panose="00000500000000000000" pitchFamily="2" charset="0"/>
              </a:rPr>
              <a:t>Ginty</a:t>
            </a:r>
            <a:r>
              <a:rPr lang="it-IT" sz="2400">
                <a:solidFill>
                  <a:schemeClr val="bg1"/>
                </a:solidFill>
                <a:latin typeface="Poppins" panose="00000500000000000000" pitchFamily="2" charset="0"/>
                <a:ea typeface="Calibri"/>
                <a:cs typeface="Poppins" panose="00000500000000000000" pitchFamily="2" charset="0"/>
              </a:rPr>
              <a:t> DD. The </a:t>
            </a:r>
            <a:r>
              <a:rPr lang="it-IT" sz="2400" err="1">
                <a:solidFill>
                  <a:schemeClr val="bg1"/>
                </a:solidFill>
                <a:latin typeface="Poppins" panose="00000500000000000000" pitchFamily="2" charset="0"/>
                <a:ea typeface="Calibri"/>
                <a:cs typeface="Poppins" panose="00000500000000000000" pitchFamily="2" charset="0"/>
              </a:rPr>
              <a:t>sensory</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neurons</a:t>
            </a:r>
            <a:r>
              <a:rPr lang="it-IT" sz="2400">
                <a:solidFill>
                  <a:schemeClr val="bg1"/>
                </a:solidFill>
                <a:latin typeface="Poppins" panose="00000500000000000000" pitchFamily="2" charset="0"/>
                <a:ea typeface="Calibri"/>
                <a:cs typeface="Poppins" panose="00000500000000000000" pitchFamily="2" charset="0"/>
              </a:rPr>
              <a:t> of touch. </a:t>
            </a:r>
            <a:r>
              <a:rPr lang="it-IT" sz="2400" err="1">
                <a:solidFill>
                  <a:schemeClr val="bg1"/>
                </a:solidFill>
                <a:latin typeface="Poppins" panose="00000500000000000000" pitchFamily="2" charset="0"/>
                <a:ea typeface="Calibri"/>
                <a:cs typeface="Poppins" panose="00000500000000000000" pitchFamily="2" charset="0"/>
              </a:rPr>
              <a:t>Neuron</a:t>
            </a:r>
            <a:r>
              <a:rPr lang="it-IT" sz="2400">
                <a:solidFill>
                  <a:schemeClr val="bg1"/>
                </a:solidFill>
                <a:latin typeface="Poppins" panose="00000500000000000000" pitchFamily="2" charset="0"/>
                <a:ea typeface="Calibri"/>
                <a:cs typeface="Poppins" panose="00000500000000000000" pitchFamily="2" charset="0"/>
              </a:rPr>
              <a:t>. 2013 </a:t>
            </a:r>
            <a:r>
              <a:rPr lang="it-IT" sz="2400" err="1">
                <a:solidFill>
                  <a:schemeClr val="bg1"/>
                </a:solidFill>
                <a:latin typeface="Poppins" panose="00000500000000000000" pitchFamily="2" charset="0"/>
                <a:ea typeface="Calibri"/>
                <a:cs typeface="Poppins" panose="00000500000000000000" pitchFamily="2" charset="0"/>
              </a:rPr>
              <a:t>Aug</a:t>
            </a:r>
            <a:r>
              <a:rPr lang="it-IT" sz="2400">
                <a:solidFill>
                  <a:schemeClr val="bg1"/>
                </a:solidFill>
                <a:latin typeface="Poppins" panose="00000500000000000000" pitchFamily="2" charset="0"/>
                <a:ea typeface="Calibri"/>
                <a:cs typeface="Poppins" panose="00000500000000000000" pitchFamily="2" charset="0"/>
              </a:rPr>
              <a:t> 21;79(4):618-39. </a:t>
            </a:r>
            <a:r>
              <a:rPr lang="it-IT" sz="2400" err="1">
                <a:solidFill>
                  <a:schemeClr val="bg1"/>
                </a:solidFill>
                <a:latin typeface="Poppins" panose="00000500000000000000" pitchFamily="2" charset="0"/>
                <a:ea typeface="Calibri"/>
                <a:cs typeface="Poppins" panose="00000500000000000000" pitchFamily="2" charset="0"/>
              </a:rPr>
              <a:t>doi</a:t>
            </a:r>
            <a:r>
              <a:rPr lang="it-IT" sz="2400">
                <a:solidFill>
                  <a:schemeClr val="bg1"/>
                </a:solidFill>
                <a:latin typeface="Poppins" panose="00000500000000000000" pitchFamily="2" charset="0"/>
                <a:ea typeface="Calibri"/>
                <a:cs typeface="Poppins" panose="00000500000000000000" pitchFamily="2" charset="0"/>
              </a:rPr>
              <a:t>: 10.1016/j.neuron.2013.07.051. PMID: 23972592; PMCID: PMC3811145.</a:t>
            </a:r>
          </a:p>
          <a:p>
            <a:endParaRPr lang="it-IT" sz="2400">
              <a:solidFill>
                <a:schemeClr val="bg1"/>
              </a:solidFill>
              <a:latin typeface="Poppins" panose="00000500000000000000" pitchFamily="2" charset="0"/>
              <a:ea typeface="Calibri"/>
              <a:cs typeface="Poppins" panose="00000500000000000000" pitchFamily="2" charset="0"/>
            </a:endParaRPr>
          </a:p>
          <a:p>
            <a:r>
              <a:rPr lang="it-IT" sz="2400" err="1">
                <a:solidFill>
                  <a:schemeClr val="bg1"/>
                </a:solidFill>
                <a:latin typeface="Poppins" panose="00000500000000000000" pitchFamily="2" charset="0"/>
                <a:ea typeface="Calibri"/>
                <a:cs typeface="Poppins" panose="00000500000000000000" pitchFamily="2" charset="0"/>
              </a:rPr>
              <a:t>Basla</a:t>
            </a:r>
            <a:r>
              <a:rPr lang="it-IT" sz="2400">
                <a:solidFill>
                  <a:schemeClr val="bg1"/>
                </a:solidFill>
                <a:latin typeface="Poppins" panose="00000500000000000000" pitchFamily="2" charset="0"/>
                <a:ea typeface="Calibri"/>
                <a:cs typeface="Poppins" panose="00000500000000000000" pitchFamily="2" charset="0"/>
              </a:rPr>
              <a:t> C, </a:t>
            </a:r>
            <a:r>
              <a:rPr lang="it-IT" sz="2400" err="1">
                <a:solidFill>
                  <a:schemeClr val="bg1"/>
                </a:solidFill>
                <a:latin typeface="Poppins" panose="00000500000000000000" pitchFamily="2" charset="0"/>
                <a:ea typeface="Calibri"/>
                <a:cs typeface="Poppins" panose="00000500000000000000" pitchFamily="2" charset="0"/>
              </a:rPr>
              <a:t>Chee</a:t>
            </a:r>
            <a:r>
              <a:rPr lang="it-IT" sz="2400">
                <a:solidFill>
                  <a:schemeClr val="bg1"/>
                </a:solidFill>
                <a:latin typeface="Poppins" panose="00000500000000000000" pitchFamily="2" charset="0"/>
                <a:ea typeface="Calibri"/>
                <a:cs typeface="Poppins" panose="00000500000000000000" pitchFamily="2" charset="0"/>
              </a:rPr>
              <a:t> L, Valle G, </a:t>
            </a:r>
            <a:r>
              <a:rPr lang="it-IT" sz="2400" err="1">
                <a:solidFill>
                  <a:schemeClr val="bg1"/>
                </a:solidFill>
                <a:latin typeface="Poppins" panose="00000500000000000000" pitchFamily="2" charset="0"/>
                <a:ea typeface="Calibri"/>
                <a:cs typeface="Poppins" panose="00000500000000000000" pitchFamily="2" charset="0"/>
              </a:rPr>
              <a:t>Raspopovic</a:t>
            </a:r>
            <a:r>
              <a:rPr lang="it-IT" sz="2400">
                <a:solidFill>
                  <a:schemeClr val="bg1"/>
                </a:solidFill>
                <a:latin typeface="Poppins" panose="00000500000000000000" pitchFamily="2" charset="0"/>
                <a:ea typeface="Calibri"/>
                <a:cs typeface="Poppins" panose="00000500000000000000" pitchFamily="2" charset="0"/>
              </a:rPr>
              <a:t> S. A non-invasive wearable </a:t>
            </a:r>
            <a:r>
              <a:rPr lang="it-IT" sz="2400" err="1">
                <a:solidFill>
                  <a:schemeClr val="bg1"/>
                </a:solidFill>
                <a:latin typeface="Poppins" panose="00000500000000000000" pitchFamily="2" charset="0"/>
                <a:ea typeface="Calibri"/>
                <a:cs typeface="Poppins" panose="00000500000000000000" pitchFamily="2" charset="0"/>
              </a:rPr>
              <a:t>sensory</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leg</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neuroprosthesis</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mechanical</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electrical</a:t>
            </a:r>
            <a:r>
              <a:rPr lang="it-IT" sz="2400">
                <a:solidFill>
                  <a:schemeClr val="bg1"/>
                </a:solidFill>
                <a:latin typeface="Poppins" panose="00000500000000000000" pitchFamily="2" charset="0"/>
                <a:ea typeface="Calibri"/>
                <a:cs typeface="Poppins" panose="00000500000000000000" pitchFamily="2" charset="0"/>
              </a:rPr>
              <a:t> and </a:t>
            </a:r>
            <a:r>
              <a:rPr lang="it-IT" sz="2400" err="1">
                <a:solidFill>
                  <a:schemeClr val="bg1"/>
                </a:solidFill>
                <a:latin typeface="Poppins" panose="00000500000000000000" pitchFamily="2" charset="0"/>
                <a:ea typeface="Calibri"/>
                <a:cs typeface="Poppins" panose="00000500000000000000" pitchFamily="2" charset="0"/>
              </a:rPr>
              <a:t>functional</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validation</a:t>
            </a:r>
            <a:r>
              <a:rPr lang="it-IT" sz="2400">
                <a:solidFill>
                  <a:schemeClr val="bg1"/>
                </a:solidFill>
                <a:latin typeface="Poppins" panose="00000500000000000000" pitchFamily="2" charset="0"/>
                <a:ea typeface="Calibri"/>
                <a:cs typeface="Poppins" panose="00000500000000000000" pitchFamily="2" charset="0"/>
              </a:rPr>
              <a:t>. J </a:t>
            </a:r>
            <a:r>
              <a:rPr lang="it-IT" sz="2400" err="1">
                <a:solidFill>
                  <a:schemeClr val="bg1"/>
                </a:solidFill>
                <a:latin typeface="Poppins" panose="00000500000000000000" pitchFamily="2" charset="0"/>
                <a:ea typeface="Calibri"/>
                <a:cs typeface="Poppins" panose="00000500000000000000" pitchFamily="2" charset="0"/>
              </a:rPr>
              <a:t>Neural</a:t>
            </a:r>
            <a:r>
              <a:rPr lang="it-IT" sz="2400">
                <a:solidFill>
                  <a:schemeClr val="bg1"/>
                </a:solidFill>
                <a:latin typeface="Poppins" panose="00000500000000000000" pitchFamily="2" charset="0"/>
                <a:ea typeface="Calibri"/>
                <a:cs typeface="Poppins" panose="00000500000000000000" pitchFamily="2" charset="0"/>
              </a:rPr>
              <a:t> Eng. 2022 </a:t>
            </a:r>
            <a:r>
              <a:rPr lang="it-IT" sz="2400" err="1">
                <a:solidFill>
                  <a:schemeClr val="bg1"/>
                </a:solidFill>
                <a:latin typeface="Poppins" panose="00000500000000000000" pitchFamily="2" charset="0"/>
                <a:ea typeface="Calibri"/>
                <a:cs typeface="Poppins" panose="00000500000000000000" pitchFamily="2" charset="0"/>
              </a:rPr>
              <a:t>Jan</a:t>
            </a:r>
            <a:r>
              <a:rPr lang="it-IT" sz="2400">
                <a:solidFill>
                  <a:schemeClr val="bg1"/>
                </a:solidFill>
                <a:latin typeface="Poppins" panose="00000500000000000000" pitchFamily="2" charset="0"/>
                <a:ea typeface="Calibri"/>
                <a:cs typeface="Poppins" panose="00000500000000000000" pitchFamily="2" charset="0"/>
              </a:rPr>
              <a:t> 24;19(1). </a:t>
            </a:r>
            <a:r>
              <a:rPr lang="it-IT" sz="2400" err="1">
                <a:solidFill>
                  <a:schemeClr val="bg1"/>
                </a:solidFill>
                <a:latin typeface="Poppins" panose="00000500000000000000" pitchFamily="2" charset="0"/>
                <a:ea typeface="Calibri"/>
                <a:cs typeface="Poppins" panose="00000500000000000000" pitchFamily="2" charset="0"/>
              </a:rPr>
              <a:t>doi</a:t>
            </a:r>
            <a:r>
              <a:rPr lang="it-IT" sz="2400">
                <a:solidFill>
                  <a:schemeClr val="bg1"/>
                </a:solidFill>
                <a:latin typeface="Poppins" panose="00000500000000000000" pitchFamily="2" charset="0"/>
                <a:ea typeface="Calibri"/>
                <a:cs typeface="Poppins" panose="00000500000000000000" pitchFamily="2" charset="0"/>
              </a:rPr>
              <a:t>: 10.1088/1741-2552/ac43f8. PMID: 34915454.</a:t>
            </a:r>
          </a:p>
          <a:p>
            <a:endParaRPr lang="it-IT" sz="2400">
              <a:solidFill>
                <a:schemeClr val="bg1"/>
              </a:solidFill>
              <a:latin typeface="Poppins" panose="00000500000000000000" pitchFamily="2" charset="0"/>
              <a:ea typeface="Calibri"/>
              <a:cs typeface="Poppins" panose="00000500000000000000" pitchFamily="2" charset="0"/>
            </a:endParaRPr>
          </a:p>
          <a:p>
            <a:r>
              <a:rPr lang="it-IT" sz="2400">
                <a:solidFill>
                  <a:schemeClr val="bg1"/>
                </a:solidFill>
                <a:latin typeface="Poppins" panose="00000500000000000000" pitchFamily="2" charset="0"/>
                <a:ea typeface="Calibri"/>
                <a:cs typeface="Poppins" panose="00000500000000000000" pitchFamily="2" charset="0"/>
              </a:rPr>
              <a:t>Petrini, F.M., </a:t>
            </a:r>
            <a:r>
              <a:rPr lang="it-IT" sz="2400" err="1">
                <a:solidFill>
                  <a:schemeClr val="bg1"/>
                </a:solidFill>
                <a:latin typeface="Poppins" panose="00000500000000000000" pitchFamily="2" charset="0"/>
                <a:ea typeface="Calibri"/>
                <a:cs typeface="Poppins" panose="00000500000000000000" pitchFamily="2" charset="0"/>
              </a:rPr>
              <a:t>Bumbasirevic</a:t>
            </a:r>
            <a:r>
              <a:rPr lang="it-IT" sz="2400">
                <a:solidFill>
                  <a:schemeClr val="bg1"/>
                </a:solidFill>
                <a:latin typeface="Poppins" panose="00000500000000000000" pitchFamily="2" charset="0"/>
                <a:ea typeface="Calibri"/>
                <a:cs typeface="Poppins" panose="00000500000000000000" pitchFamily="2" charset="0"/>
              </a:rPr>
              <a:t>, M., Valle, G. et al. </a:t>
            </a:r>
            <a:r>
              <a:rPr lang="it-IT" sz="2400" err="1">
                <a:solidFill>
                  <a:schemeClr val="bg1"/>
                </a:solidFill>
                <a:latin typeface="Poppins" panose="00000500000000000000" pitchFamily="2" charset="0"/>
                <a:ea typeface="Calibri"/>
                <a:cs typeface="Poppins" panose="00000500000000000000" pitchFamily="2" charset="0"/>
              </a:rPr>
              <a:t>Sensory</a:t>
            </a:r>
            <a:r>
              <a:rPr lang="it-IT" sz="2400">
                <a:solidFill>
                  <a:schemeClr val="bg1"/>
                </a:solidFill>
                <a:latin typeface="Poppins" panose="00000500000000000000" pitchFamily="2" charset="0"/>
                <a:ea typeface="Calibri"/>
                <a:cs typeface="Poppins" panose="00000500000000000000" pitchFamily="2" charset="0"/>
              </a:rPr>
              <a:t> feedback </a:t>
            </a:r>
            <a:r>
              <a:rPr lang="it-IT" sz="2400" err="1">
                <a:solidFill>
                  <a:schemeClr val="bg1"/>
                </a:solidFill>
                <a:latin typeface="Poppins" panose="00000500000000000000" pitchFamily="2" charset="0"/>
                <a:ea typeface="Calibri"/>
                <a:cs typeface="Poppins" panose="00000500000000000000" pitchFamily="2" charset="0"/>
              </a:rPr>
              <a:t>restoration</a:t>
            </a:r>
            <a:r>
              <a:rPr lang="it-IT" sz="2400">
                <a:solidFill>
                  <a:schemeClr val="bg1"/>
                </a:solidFill>
                <a:latin typeface="Poppins" panose="00000500000000000000" pitchFamily="2" charset="0"/>
                <a:ea typeface="Calibri"/>
                <a:cs typeface="Poppins" panose="00000500000000000000" pitchFamily="2" charset="0"/>
              </a:rPr>
              <a:t> in </a:t>
            </a:r>
            <a:r>
              <a:rPr lang="it-IT" sz="2400" err="1">
                <a:solidFill>
                  <a:schemeClr val="bg1"/>
                </a:solidFill>
                <a:latin typeface="Poppins" panose="00000500000000000000" pitchFamily="2" charset="0"/>
                <a:ea typeface="Calibri"/>
                <a:cs typeface="Poppins" panose="00000500000000000000" pitchFamily="2" charset="0"/>
              </a:rPr>
              <a:t>leg</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amputees</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improves</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walking</a:t>
            </a:r>
            <a:r>
              <a:rPr lang="it-IT" sz="2400">
                <a:solidFill>
                  <a:schemeClr val="bg1"/>
                </a:solidFill>
                <a:latin typeface="Poppins" panose="00000500000000000000" pitchFamily="2" charset="0"/>
                <a:ea typeface="Calibri"/>
                <a:cs typeface="Poppins" panose="00000500000000000000" pitchFamily="2" charset="0"/>
              </a:rPr>
              <a:t> speed, </a:t>
            </a:r>
            <a:r>
              <a:rPr lang="it-IT" sz="2400" err="1">
                <a:solidFill>
                  <a:schemeClr val="bg1"/>
                </a:solidFill>
                <a:latin typeface="Poppins" panose="00000500000000000000" pitchFamily="2" charset="0"/>
                <a:ea typeface="Calibri"/>
                <a:cs typeface="Poppins" panose="00000500000000000000" pitchFamily="2" charset="0"/>
              </a:rPr>
              <a:t>metabolic</a:t>
            </a:r>
            <a:r>
              <a:rPr lang="it-IT" sz="2400">
                <a:solidFill>
                  <a:schemeClr val="bg1"/>
                </a:solidFill>
                <a:latin typeface="Poppins" panose="00000500000000000000" pitchFamily="2" charset="0"/>
                <a:ea typeface="Calibri"/>
                <a:cs typeface="Poppins" panose="00000500000000000000" pitchFamily="2" charset="0"/>
              </a:rPr>
              <a:t> cost and </a:t>
            </a:r>
            <a:r>
              <a:rPr lang="it-IT" sz="2400" err="1">
                <a:solidFill>
                  <a:schemeClr val="bg1"/>
                </a:solidFill>
                <a:latin typeface="Poppins" panose="00000500000000000000" pitchFamily="2" charset="0"/>
                <a:ea typeface="Calibri"/>
                <a:cs typeface="Poppins" panose="00000500000000000000" pitchFamily="2" charset="0"/>
              </a:rPr>
              <a:t>phantom</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pain</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Nat</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Med</a:t>
            </a:r>
            <a:r>
              <a:rPr lang="it-IT" sz="2400">
                <a:solidFill>
                  <a:schemeClr val="bg1"/>
                </a:solidFill>
                <a:latin typeface="Poppins" panose="00000500000000000000" pitchFamily="2" charset="0"/>
                <a:ea typeface="Calibri"/>
                <a:cs typeface="Poppins" panose="00000500000000000000" pitchFamily="2" charset="0"/>
              </a:rPr>
              <a:t> 25, 1356–1363 (2019). https://doi.org/10.1038/s41591-019-0567-3</a:t>
            </a:r>
          </a:p>
          <a:p>
            <a:endParaRPr lang="it-IT" sz="2400">
              <a:solidFill>
                <a:schemeClr val="bg1"/>
              </a:solidFill>
              <a:latin typeface="Poppins" panose="00000500000000000000" pitchFamily="2" charset="0"/>
              <a:ea typeface="Calibri"/>
              <a:cs typeface="Poppins" panose="00000500000000000000" pitchFamily="2" charset="0"/>
            </a:endParaRPr>
          </a:p>
          <a:p>
            <a:r>
              <a:rPr lang="it-IT" sz="2400">
                <a:solidFill>
                  <a:schemeClr val="bg1"/>
                </a:solidFill>
                <a:latin typeface="Poppins" panose="00000500000000000000" pitchFamily="2" charset="0"/>
                <a:ea typeface="Calibri"/>
                <a:cs typeface="Poppins" panose="00000500000000000000" pitchFamily="2" charset="0"/>
              </a:rPr>
              <a:t>Video </a:t>
            </a:r>
            <a:r>
              <a:rPr lang="it-IT" sz="2400" err="1">
                <a:solidFill>
                  <a:schemeClr val="bg1"/>
                </a:solidFill>
                <a:latin typeface="Poppins" panose="00000500000000000000" pitchFamily="2" charset="0"/>
                <a:ea typeface="Calibri"/>
                <a:cs typeface="Poppins" panose="00000500000000000000" pitchFamily="2" charset="0"/>
              </a:rPr>
              <a:t>lesson</a:t>
            </a:r>
            <a:r>
              <a:rPr lang="it-IT" sz="2400">
                <a:solidFill>
                  <a:schemeClr val="bg1"/>
                </a:solidFill>
                <a:latin typeface="Poppins" panose="00000500000000000000" pitchFamily="2" charset="0"/>
                <a:ea typeface="Calibri"/>
                <a:cs typeface="Poppins" panose="00000500000000000000" pitchFamily="2" charset="0"/>
              </a:rPr>
              <a:t>. Professor S. </a:t>
            </a:r>
            <a:r>
              <a:rPr lang="it-IT" sz="2400" err="1">
                <a:solidFill>
                  <a:schemeClr val="bg1"/>
                </a:solidFill>
                <a:latin typeface="Poppins" panose="00000500000000000000" pitchFamily="2" charset="0"/>
                <a:ea typeface="Calibri"/>
                <a:cs typeface="Poppins" panose="00000500000000000000" pitchFamily="2" charset="0"/>
              </a:rPr>
              <a:t>Raspopovic</a:t>
            </a:r>
            <a:r>
              <a:rPr lang="it-IT" sz="2400">
                <a:solidFill>
                  <a:schemeClr val="bg1"/>
                </a:solidFill>
                <a:latin typeface="Poppins" panose="00000500000000000000" pitchFamily="2" charset="0"/>
                <a:ea typeface="Calibri"/>
                <a:cs typeface="Poppins" panose="00000500000000000000" pitchFamily="2" charset="0"/>
              </a:rPr>
              <a:t> </a:t>
            </a:r>
            <a:r>
              <a:rPr lang="it-IT" sz="2400" err="1">
                <a:solidFill>
                  <a:schemeClr val="bg1"/>
                </a:solidFill>
                <a:latin typeface="Poppins" panose="00000500000000000000" pitchFamily="2" charset="0"/>
                <a:ea typeface="Calibri"/>
                <a:cs typeface="Poppins" panose="00000500000000000000" pitchFamily="2" charset="0"/>
              </a:rPr>
              <a:t>at</a:t>
            </a:r>
            <a:r>
              <a:rPr lang="it-IT" sz="2400">
                <a:solidFill>
                  <a:schemeClr val="bg1"/>
                </a:solidFill>
                <a:latin typeface="Poppins" panose="00000500000000000000" pitchFamily="2" charset="0"/>
                <a:ea typeface="Calibri"/>
                <a:cs typeface="Poppins" panose="00000500000000000000" pitchFamily="2" charset="0"/>
              </a:rPr>
              <a:t> 8th </a:t>
            </a:r>
            <a:r>
              <a:rPr lang="it-IT" sz="2400" err="1">
                <a:solidFill>
                  <a:schemeClr val="bg1"/>
                </a:solidFill>
                <a:latin typeface="Poppins" panose="00000500000000000000" pitchFamily="2" charset="0"/>
                <a:ea typeface="Calibri"/>
                <a:cs typeface="Poppins" panose="00000500000000000000" pitchFamily="2" charset="0"/>
              </a:rPr>
              <a:t>Summer</a:t>
            </a:r>
            <a:r>
              <a:rPr lang="it-IT" sz="2400">
                <a:solidFill>
                  <a:schemeClr val="bg1"/>
                </a:solidFill>
                <a:latin typeface="Poppins" panose="00000500000000000000" pitchFamily="2" charset="0"/>
                <a:ea typeface="Calibri"/>
                <a:cs typeface="Poppins" panose="00000500000000000000" pitchFamily="2" charset="0"/>
              </a:rPr>
              <a:t> School of </a:t>
            </a:r>
            <a:r>
              <a:rPr lang="it-IT" sz="2400" err="1">
                <a:solidFill>
                  <a:schemeClr val="bg1"/>
                </a:solidFill>
                <a:latin typeface="Poppins" panose="00000500000000000000" pitchFamily="2" charset="0"/>
                <a:ea typeface="Calibri"/>
                <a:cs typeface="Poppins" panose="00000500000000000000" pitchFamily="2" charset="0"/>
              </a:rPr>
              <a:t>Neuroengineering</a:t>
            </a:r>
            <a:r>
              <a:rPr lang="it-IT" sz="2400">
                <a:solidFill>
                  <a:schemeClr val="bg1"/>
                </a:solidFill>
                <a:latin typeface="Poppins" panose="00000500000000000000" pitchFamily="2" charset="0"/>
                <a:ea typeface="Calibri"/>
                <a:cs typeface="Poppins" panose="00000500000000000000" pitchFamily="2" charset="0"/>
              </a:rPr>
              <a:t>, Genova, 2022</a:t>
            </a:r>
          </a:p>
        </p:txBody>
      </p:sp>
    </p:spTree>
    <p:extLst>
      <p:ext uri="{BB962C8B-B14F-4D97-AF65-F5344CB8AC3E}">
        <p14:creationId xmlns:p14="http://schemas.microsoft.com/office/powerpoint/2010/main" val="4205734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US"/>
          </a:p>
        </p:txBody>
      </p:sp>
      <p:grpSp>
        <p:nvGrpSpPr>
          <p:cNvPr id="3" name="Group 3"/>
          <p:cNvGrpSpPr/>
          <p:nvPr/>
        </p:nvGrpSpPr>
        <p:grpSpPr>
          <a:xfrm>
            <a:off x="-698500" y="3124200"/>
            <a:ext cx="5245100" cy="1332778"/>
            <a:chOff x="0" y="0"/>
            <a:chExt cx="1381426" cy="351020"/>
          </a:xfrm>
        </p:grpSpPr>
        <p:sp>
          <p:nvSpPr>
            <p:cNvPr id="4" name="Freeform 4"/>
            <p:cNvSpPr/>
            <p:nvPr/>
          </p:nvSpPr>
          <p:spPr>
            <a:xfrm>
              <a:off x="0" y="0"/>
              <a:ext cx="1381426" cy="351020"/>
            </a:xfrm>
            <a:custGeom>
              <a:avLst/>
              <a:gdLst/>
              <a:ahLst/>
              <a:cxnLst/>
              <a:rect l="l" t="t" r="r" b="b"/>
              <a:pathLst>
                <a:path w="1381426" h="351020">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txBody>
            <a:bodyPr/>
            <a:lstStyle/>
            <a:p>
              <a:endParaRPr lang="en-US"/>
            </a:p>
          </p:txBody>
        </p:sp>
        <p:sp>
          <p:nvSpPr>
            <p:cNvPr id="5" name="TextBox 5"/>
            <p:cNvSpPr txBox="1"/>
            <p:nvPr/>
          </p:nvSpPr>
          <p:spPr>
            <a:xfrm>
              <a:off x="0" y="-47625"/>
              <a:ext cx="1381426" cy="39864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741400" y="3124200"/>
            <a:ext cx="5118100" cy="1332778"/>
            <a:chOff x="0" y="0"/>
            <a:chExt cx="1347977" cy="351020"/>
          </a:xfrm>
        </p:grpSpPr>
        <p:sp>
          <p:nvSpPr>
            <p:cNvPr id="7" name="Freeform 7"/>
            <p:cNvSpPr/>
            <p:nvPr/>
          </p:nvSpPr>
          <p:spPr>
            <a:xfrm>
              <a:off x="0" y="0"/>
              <a:ext cx="1347977" cy="351020"/>
            </a:xfrm>
            <a:custGeom>
              <a:avLst/>
              <a:gdLst/>
              <a:ahLst/>
              <a:cxnLst/>
              <a:rect l="l" t="t" r="r" b="b"/>
              <a:pathLst>
                <a:path w="1347977" h="351020">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txBody>
            <a:bodyPr/>
            <a:lstStyle/>
            <a:p>
              <a:endParaRPr lang="en-US"/>
            </a:p>
          </p:txBody>
        </p:sp>
        <p:sp>
          <p:nvSpPr>
            <p:cNvPr id="8" name="TextBox 8"/>
            <p:cNvSpPr txBox="1"/>
            <p:nvPr/>
          </p:nvSpPr>
          <p:spPr>
            <a:xfrm>
              <a:off x="0" y="-47625"/>
              <a:ext cx="1347977" cy="39864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933297" y="3191597"/>
            <a:ext cx="8421405" cy="1274708"/>
          </a:xfrm>
          <a:prstGeom prst="rect">
            <a:avLst/>
          </a:prstGeom>
        </p:spPr>
        <p:txBody>
          <a:bodyPr lIns="0" tIns="0" rIns="0" bIns="0" rtlCol="0" anchor="t">
            <a:spAutoFit/>
          </a:bodyPr>
          <a:lstStyle/>
          <a:p>
            <a:pPr algn="ctr">
              <a:lnSpc>
                <a:spcPts val="10334"/>
              </a:lnSpc>
            </a:pPr>
            <a:r>
              <a:rPr lang="en-US" sz="7382" b="1">
                <a:solidFill>
                  <a:srgbClr val="004AAD"/>
                </a:solidFill>
                <a:latin typeface="League Spartan"/>
                <a:ea typeface="League Spartan"/>
                <a:cs typeface="League Spartan"/>
                <a:sym typeface="League Spartan"/>
              </a:rPr>
              <a:t>THANK YOU</a:t>
            </a:r>
          </a:p>
        </p:txBody>
      </p:sp>
      <p:grpSp>
        <p:nvGrpSpPr>
          <p:cNvPr id="10" name="Group 10"/>
          <p:cNvGrpSpPr/>
          <p:nvPr/>
        </p:nvGrpSpPr>
        <p:grpSpPr>
          <a:xfrm>
            <a:off x="6400799" y="6710124"/>
            <a:ext cx="5486400" cy="761278"/>
            <a:chOff x="0" y="0"/>
            <a:chExt cx="804438" cy="200501"/>
          </a:xfrm>
        </p:grpSpPr>
        <p:sp>
          <p:nvSpPr>
            <p:cNvPr id="11" name="Freeform 11"/>
            <p:cNvSpPr/>
            <p:nvPr/>
          </p:nvSpPr>
          <p:spPr>
            <a:xfrm>
              <a:off x="0" y="0"/>
              <a:ext cx="804438" cy="200501"/>
            </a:xfrm>
            <a:custGeom>
              <a:avLst/>
              <a:gdLst/>
              <a:ahLst/>
              <a:cxnLst/>
              <a:rect l="l" t="t" r="r" b="b"/>
              <a:pathLst>
                <a:path w="804438" h="200501">
                  <a:moveTo>
                    <a:pt x="100251" y="0"/>
                  </a:moveTo>
                  <a:lnTo>
                    <a:pt x="704187" y="0"/>
                  </a:lnTo>
                  <a:cubicBezTo>
                    <a:pt x="730775" y="0"/>
                    <a:pt x="756275" y="10562"/>
                    <a:pt x="775075" y="29363"/>
                  </a:cubicBezTo>
                  <a:cubicBezTo>
                    <a:pt x="793876" y="48163"/>
                    <a:pt x="804438" y="73662"/>
                    <a:pt x="804438" y="100251"/>
                  </a:cubicBezTo>
                  <a:lnTo>
                    <a:pt x="804438" y="100251"/>
                  </a:lnTo>
                  <a:cubicBezTo>
                    <a:pt x="804438" y="155617"/>
                    <a:pt x="759554" y="200501"/>
                    <a:pt x="704187" y="200501"/>
                  </a:cubicBezTo>
                  <a:lnTo>
                    <a:pt x="100251" y="200501"/>
                  </a:lnTo>
                  <a:cubicBezTo>
                    <a:pt x="44884" y="200501"/>
                    <a:pt x="0" y="155617"/>
                    <a:pt x="0" y="100251"/>
                  </a:cubicBezTo>
                  <a:lnTo>
                    <a:pt x="0" y="100251"/>
                  </a:lnTo>
                  <a:cubicBezTo>
                    <a:pt x="0" y="44884"/>
                    <a:pt x="44884" y="0"/>
                    <a:pt x="100251" y="0"/>
                  </a:cubicBezTo>
                  <a:close/>
                </a:path>
              </a:pathLst>
            </a:custGeom>
            <a:solidFill>
              <a:srgbClr val="004AAD"/>
            </a:solidFill>
          </p:spPr>
          <p:txBody>
            <a:bodyPr/>
            <a:lstStyle/>
            <a:p>
              <a:endParaRPr lang="en-US"/>
            </a:p>
          </p:txBody>
        </p:sp>
        <p:sp>
          <p:nvSpPr>
            <p:cNvPr id="12" name="TextBox 12"/>
            <p:cNvSpPr txBox="1"/>
            <p:nvPr/>
          </p:nvSpPr>
          <p:spPr>
            <a:xfrm>
              <a:off x="0" y="-47625"/>
              <a:ext cx="804438" cy="248126"/>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6400799" y="6846823"/>
            <a:ext cx="5486400" cy="544316"/>
          </a:xfrm>
          <a:prstGeom prst="rect">
            <a:avLst/>
          </a:prstGeom>
        </p:spPr>
        <p:txBody>
          <a:bodyPr wrap="square" lIns="0" tIns="0" rIns="0" bIns="0" rtlCol="0" anchor="t">
            <a:spAutoFit/>
          </a:bodyPr>
          <a:lstStyle/>
          <a:p>
            <a:pPr algn="ctr">
              <a:lnSpc>
                <a:spcPts val="4408"/>
              </a:lnSpc>
            </a:pPr>
            <a:r>
              <a:rPr lang="en-US" sz="3148">
                <a:solidFill>
                  <a:srgbClr val="FFFFFF"/>
                </a:solidFill>
                <a:latin typeface="League Spartan"/>
                <a:ea typeface="League Spartan"/>
                <a:cs typeface="League Spartan"/>
                <a:sym typeface="League Spartan"/>
              </a:rPr>
              <a:t>ANY 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txBody>
          <a:bodyPr/>
          <a:lstStyle/>
          <a:p>
            <a:endParaRPr lang="en-US"/>
          </a:p>
        </p:txBody>
      </p:sp>
      <p:grpSp>
        <p:nvGrpSpPr>
          <p:cNvPr id="3" name="Group 3"/>
          <p:cNvGrpSpPr>
            <a:grpSpLocks noGrp="1" noUngrp="1" noRot="1" noMove="1" noResize="1"/>
          </p:cNvGrpSpPr>
          <p:nvPr/>
        </p:nvGrpSpPr>
        <p:grpSpPr>
          <a:xfrm>
            <a:off x="12242246" y="-180826"/>
            <a:ext cx="6045754" cy="10467826"/>
            <a:chOff x="0" y="-47625"/>
            <a:chExt cx="1680318" cy="2756958"/>
          </a:xfrm>
        </p:grpSpPr>
        <p:sp>
          <p:nvSpPr>
            <p:cNvPr id="4" name="Freeform 4"/>
            <p:cNvSpPr>
              <a:spLocks noGrp="1" noRot="1" noMove="1" noResize="1" noEditPoints="1" noAdjustHandles="1" noChangeArrowheads="1" noChangeShapeType="1"/>
            </p:cNvSpPr>
            <p:nvPr/>
          </p:nvSpPr>
          <p:spPr>
            <a:xfrm>
              <a:off x="0" y="0"/>
              <a:ext cx="1680318" cy="2709333"/>
            </a:xfrm>
            <a:custGeom>
              <a:avLst/>
              <a:gdLst/>
              <a:ahLst/>
              <a:cxnLst/>
              <a:rect l="l" t="t" r="r" b="b"/>
              <a:pathLst>
                <a:path w="1680318" h="2709333">
                  <a:moveTo>
                    <a:pt x="0" y="0"/>
                  </a:moveTo>
                  <a:lnTo>
                    <a:pt x="1680318" y="0"/>
                  </a:lnTo>
                  <a:lnTo>
                    <a:pt x="1680318" y="2709333"/>
                  </a:lnTo>
                  <a:lnTo>
                    <a:pt x="0" y="2709333"/>
                  </a:lnTo>
                  <a:close/>
                </a:path>
              </a:pathLst>
            </a:custGeom>
            <a:solidFill>
              <a:srgbClr val="004AAD"/>
            </a:solidFill>
          </p:spPr>
          <p:txBody>
            <a:bodyPr/>
            <a:lstStyle/>
            <a:p>
              <a:endParaRPr lang="en-US"/>
            </a:p>
          </p:txBody>
        </p:sp>
        <p:sp>
          <p:nvSpPr>
            <p:cNvPr id="5" name="TextBox 5"/>
            <p:cNvSpPr txBox="1">
              <a:spLocks noGrp="1" noRot="1" noMove="1" noResize="1" noEditPoints="1" noAdjustHandles="1" noChangeArrowheads="1" noChangeShapeType="1"/>
            </p:cNvSpPr>
            <p:nvPr/>
          </p:nvSpPr>
          <p:spPr>
            <a:xfrm>
              <a:off x="0" y="-47625"/>
              <a:ext cx="1680318" cy="2756958"/>
            </a:xfrm>
            <a:prstGeom prst="rect">
              <a:avLst/>
            </a:prstGeom>
          </p:spPr>
          <p:txBody>
            <a:bodyPr lIns="50800" tIns="50800" rIns="50800" bIns="50800" rtlCol="0" anchor="ctr"/>
            <a:lstStyle/>
            <a:p>
              <a:pPr algn="ctr">
                <a:lnSpc>
                  <a:spcPts val="2659"/>
                </a:lnSpc>
              </a:pPr>
              <a:endParaRPr/>
            </a:p>
          </p:txBody>
        </p:sp>
      </p:grpSp>
      <p:pic>
        <p:nvPicPr>
          <p:cNvPr id="29" name="aav8939_movie_s2">
            <a:hlinkClick r:id="" action="ppaction://media"/>
            <a:extLst>
              <a:ext uri="{FF2B5EF4-FFF2-40B4-BE49-F238E27FC236}">
                <a16:creationId xmlns:a16="http://schemas.microsoft.com/office/drawing/2014/main" id="{B1A7BDB2-FB48-79E4-5D10-F773FDF2C492}"/>
              </a:ext>
            </a:extLst>
          </p:cNvPr>
          <p:cNvPicPr>
            <a:picLocks noChangeAspect="1"/>
          </p:cNvPicPr>
          <p:nvPr>
            <a:videoFile r:link="rId1"/>
            <p:extLst>
              <p:ext uri="{DAA4B4D4-6D71-4841-9C94-3DE7FCFB9230}">
                <p14:media xmlns:p14="http://schemas.microsoft.com/office/powerpoint/2010/main" r:embed="rId2">
                  <p14:trim st="50858"/>
                </p14:media>
              </p:ext>
            </p:extLst>
          </p:nvPr>
        </p:nvPicPr>
        <p:blipFill>
          <a:blip r:embed="rId6"/>
          <a:stretch>
            <a:fillRect/>
          </a:stretch>
        </p:blipFill>
        <p:spPr>
          <a:xfrm>
            <a:off x="181351" y="2728541"/>
            <a:ext cx="11684748" cy="6567860"/>
          </a:xfrm>
          <a:prstGeom prst="rect">
            <a:avLst/>
          </a:prstGeom>
        </p:spPr>
      </p:pic>
      <p:sp>
        <p:nvSpPr>
          <p:cNvPr id="30" name="TextBox 6"/>
          <p:cNvSpPr txBox="1"/>
          <p:nvPr/>
        </p:nvSpPr>
        <p:spPr>
          <a:xfrm>
            <a:off x="747731" y="1535672"/>
            <a:ext cx="10861403" cy="967573"/>
          </a:xfrm>
          <a:prstGeom prst="rect">
            <a:avLst/>
          </a:prstGeom>
        </p:spPr>
        <p:txBody>
          <a:bodyPr wrap="square" lIns="0" tIns="0" rIns="0" bIns="0" rtlCol="0" anchor="t">
            <a:spAutoFit/>
          </a:bodyPr>
          <a:lstStyle/>
          <a:p>
            <a:pPr algn="ctr">
              <a:lnSpc>
                <a:spcPts val="7940"/>
              </a:lnSpc>
            </a:pPr>
            <a:r>
              <a:rPr lang="en-US" sz="5400">
                <a:solidFill>
                  <a:srgbClr val="004AAD"/>
                </a:solidFill>
                <a:latin typeface="League Spartan"/>
                <a:ea typeface="League Spartan"/>
                <a:cs typeface="League Spartan"/>
                <a:sym typeface="League Spartan"/>
              </a:rPr>
              <a:t>LOWER LIMB PROSTHESIS</a:t>
            </a:r>
          </a:p>
        </p:txBody>
      </p:sp>
      <p:sp>
        <p:nvSpPr>
          <p:cNvPr id="31" name="TextBox 7"/>
          <p:cNvSpPr txBox="1"/>
          <p:nvPr/>
        </p:nvSpPr>
        <p:spPr>
          <a:xfrm>
            <a:off x="643086" y="699688"/>
            <a:ext cx="11070692" cy="923330"/>
          </a:xfrm>
          <a:prstGeom prst="rect">
            <a:avLst/>
          </a:prstGeom>
        </p:spPr>
        <p:txBody>
          <a:bodyPr wrap="square" lIns="0" tIns="0" rIns="0" bIns="0" rtlCol="0" anchor="t">
            <a:spAutoFit/>
          </a:bodyPr>
          <a:lstStyle/>
          <a:p>
            <a:pPr algn="ctr"/>
            <a:r>
              <a:rPr lang="en-US" sz="6000" b="1">
                <a:solidFill>
                  <a:srgbClr val="303642"/>
                </a:solidFill>
                <a:latin typeface="Lato Bold"/>
                <a:ea typeface="Lato Bold"/>
                <a:cs typeface="Lato Bold"/>
                <a:sym typeface="Lato Bold"/>
              </a:rPr>
              <a:t>BENEFITS OF SENSING IN</a:t>
            </a:r>
          </a:p>
        </p:txBody>
      </p:sp>
      <p:sp>
        <p:nvSpPr>
          <p:cNvPr id="45" name="TextBox 14">
            <a:extLst>
              <a:ext uri="{FF2B5EF4-FFF2-40B4-BE49-F238E27FC236}">
                <a16:creationId xmlns:a16="http://schemas.microsoft.com/office/drawing/2014/main" id="{6D632C87-140C-4C0B-8891-0B1FCB08F8E4}"/>
              </a:ext>
            </a:extLst>
          </p:cNvPr>
          <p:cNvSpPr txBox="1"/>
          <p:nvPr/>
        </p:nvSpPr>
        <p:spPr>
          <a:xfrm>
            <a:off x="11546367" y="-85576"/>
            <a:ext cx="1640445" cy="1627436"/>
          </a:xfrm>
          <a:prstGeom prst="rect">
            <a:avLst/>
          </a:prstGeom>
        </p:spPr>
        <p:txBody>
          <a:bodyPr lIns="50800" tIns="50800" rIns="50800" bIns="50800" rtlCol="0" anchor="ctr"/>
          <a:lstStyle/>
          <a:p>
            <a:pPr algn="ctr">
              <a:lnSpc>
                <a:spcPts val="2659"/>
              </a:lnSpc>
            </a:pPr>
            <a:endParaRPr/>
          </a:p>
        </p:txBody>
      </p:sp>
      <p:grpSp>
        <p:nvGrpSpPr>
          <p:cNvPr id="90" name="Group 89">
            <a:extLst>
              <a:ext uri="{FF2B5EF4-FFF2-40B4-BE49-F238E27FC236}">
                <a16:creationId xmlns:a16="http://schemas.microsoft.com/office/drawing/2014/main" id="{507CEFD2-6827-6772-0248-E8B765ABC3E6}"/>
              </a:ext>
            </a:extLst>
          </p:cNvPr>
          <p:cNvGrpSpPr/>
          <p:nvPr/>
        </p:nvGrpSpPr>
        <p:grpSpPr>
          <a:xfrm>
            <a:off x="11661988" y="271695"/>
            <a:ext cx="6206693" cy="911989"/>
            <a:chOff x="11569530" y="413827"/>
            <a:chExt cx="6206693" cy="911989"/>
          </a:xfrm>
        </p:grpSpPr>
        <p:sp>
          <p:nvSpPr>
            <p:cNvPr id="44" name="Freeform 13">
              <a:extLst>
                <a:ext uri="{FF2B5EF4-FFF2-40B4-BE49-F238E27FC236}">
                  <a16:creationId xmlns:a16="http://schemas.microsoft.com/office/drawing/2014/main" id="{1315B904-C5C5-6765-1087-06EA6AF34A10}"/>
                </a:ext>
              </a:extLst>
            </p:cNvPr>
            <p:cNvSpPr/>
            <p:nvPr/>
          </p:nvSpPr>
          <p:spPr>
            <a:xfrm>
              <a:off x="11967386" y="413827"/>
              <a:ext cx="985574"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43" name="TextBox 24">
              <a:extLst>
                <a:ext uri="{FF2B5EF4-FFF2-40B4-BE49-F238E27FC236}">
                  <a16:creationId xmlns:a16="http://schemas.microsoft.com/office/drawing/2014/main" id="{602FB16B-A453-DF29-FD81-AAE60F18CB72}"/>
                </a:ext>
              </a:extLst>
            </p:cNvPr>
            <p:cNvSpPr txBox="1"/>
            <p:nvPr/>
          </p:nvSpPr>
          <p:spPr>
            <a:xfrm>
              <a:off x="11569530" y="610518"/>
              <a:ext cx="1771069"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1</a:t>
              </a:r>
            </a:p>
          </p:txBody>
        </p:sp>
        <p:sp>
          <p:nvSpPr>
            <p:cNvPr id="71" name="TextBox 12">
              <a:extLst>
                <a:ext uri="{FF2B5EF4-FFF2-40B4-BE49-F238E27FC236}">
                  <a16:creationId xmlns:a16="http://schemas.microsoft.com/office/drawing/2014/main" id="{8CECA3BD-6262-F348-A7FE-B5120156DF26}"/>
                </a:ext>
              </a:extLst>
            </p:cNvPr>
            <p:cNvSpPr txBox="1"/>
            <p:nvPr/>
          </p:nvSpPr>
          <p:spPr>
            <a:xfrm>
              <a:off x="13185889" y="694323"/>
              <a:ext cx="4590334" cy="398699"/>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Increase of confidence</a:t>
              </a:r>
            </a:p>
          </p:txBody>
        </p:sp>
      </p:grpSp>
      <p:sp>
        <p:nvSpPr>
          <p:cNvPr id="55" name="TextBox 14">
            <a:extLst>
              <a:ext uri="{FF2B5EF4-FFF2-40B4-BE49-F238E27FC236}">
                <a16:creationId xmlns:a16="http://schemas.microsoft.com/office/drawing/2014/main" id="{657AA5FE-1B64-855A-BDA6-78D4FC68BD99}"/>
              </a:ext>
            </a:extLst>
          </p:cNvPr>
          <p:cNvSpPr txBox="1"/>
          <p:nvPr/>
        </p:nvSpPr>
        <p:spPr>
          <a:xfrm>
            <a:off x="11546367" y="2811574"/>
            <a:ext cx="1640444" cy="1627436"/>
          </a:xfrm>
          <a:prstGeom prst="rect">
            <a:avLst/>
          </a:prstGeom>
        </p:spPr>
        <p:txBody>
          <a:bodyPr lIns="50800" tIns="50800" rIns="50800" bIns="50800" rtlCol="0" anchor="ctr"/>
          <a:lstStyle/>
          <a:p>
            <a:pPr algn="ctr">
              <a:lnSpc>
                <a:spcPts val="2659"/>
              </a:lnSpc>
            </a:pPr>
            <a:endParaRPr/>
          </a:p>
        </p:txBody>
      </p:sp>
      <p:sp>
        <p:nvSpPr>
          <p:cNvPr id="50" name="TextBox 14">
            <a:extLst>
              <a:ext uri="{FF2B5EF4-FFF2-40B4-BE49-F238E27FC236}">
                <a16:creationId xmlns:a16="http://schemas.microsoft.com/office/drawing/2014/main" id="{7A39C00C-6188-A931-4D3A-78690A528C78}"/>
              </a:ext>
            </a:extLst>
          </p:cNvPr>
          <p:cNvSpPr txBox="1"/>
          <p:nvPr/>
        </p:nvSpPr>
        <p:spPr>
          <a:xfrm>
            <a:off x="11546367" y="1362999"/>
            <a:ext cx="1640444" cy="1627436"/>
          </a:xfrm>
          <a:prstGeom prst="rect">
            <a:avLst/>
          </a:prstGeom>
        </p:spPr>
        <p:txBody>
          <a:bodyPr lIns="50800" tIns="50800" rIns="50800" bIns="50800" rtlCol="0" anchor="ctr"/>
          <a:lstStyle/>
          <a:p>
            <a:pPr algn="ctr">
              <a:lnSpc>
                <a:spcPts val="2659"/>
              </a:lnSpc>
            </a:pPr>
            <a:endParaRPr/>
          </a:p>
        </p:txBody>
      </p:sp>
      <p:grpSp>
        <p:nvGrpSpPr>
          <p:cNvPr id="91" name="Group 90">
            <a:extLst>
              <a:ext uri="{FF2B5EF4-FFF2-40B4-BE49-F238E27FC236}">
                <a16:creationId xmlns:a16="http://schemas.microsoft.com/office/drawing/2014/main" id="{889D0C1D-FB15-DF17-05FD-01E527C8F951}"/>
              </a:ext>
            </a:extLst>
          </p:cNvPr>
          <p:cNvGrpSpPr/>
          <p:nvPr/>
        </p:nvGrpSpPr>
        <p:grpSpPr>
          <a:xfrm>
            <a:off x="11661988" y="1527333"/>
            <a:ext cx="6262260" cy="911989"/>
            <a:chOff x="11569530" y="1859942"/>
            <a:chExt cx="6262260" cy="911989"/>
          </a:xfrm>
        </p:grpSpPr>
        <p:sp>
          <p:nvSpPr>
            <p:cNvPr id="72" name="TextBox 12">
              <a:extLst>
                <a:ext uri="{FF2B5EF4-FFF2-40B4-BE49-F238E27FC236}">
                  <a16:creationId xmlns:a16="http://schemas.microsoft.com/office/drawing/2014/main" id="{0B7036EB-D12D-0B82-8386-22F6310D8C92}"/>
                </a:ext>
              </a:extLst>
            </p:cNvPr>
            <p:cNvSpPr txBox="1"/>
            <p:nvPr/>
          </p:nvSpPr>
          <p:spPr>
            <a:xfrm>
              <a:off x="13241456" y="1957935"/>
              <a:ext cx="4590334" cy="796244"/>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Increase of walking speed</a:t>
              </a:r>
            </a:p>
          </p:txBody>
        </p:sp>
        <p:sp>
          <p:nvSpPr>
            <p:cNvPr id="6" name="Freeform 13">
              <a:extLst>
                <a:ext uri="{FF2B5EF4-FFF2-40B4-BE49-F238E27FC236}">
                  <a16:creationId xmlns:a16="http://schemas.microsoft.com/office/drawing/2014/main" id="{C8FD0A3B-602C-E209-D383-93F535A0F546}"/>
                </a:ext>
              </a:extLst>
            </p:cNvPr>
            <p:cNvSpPr/>
            <p:nvPr/>
          </p:nvSpPr>
          <p:spPr>
            <a:xfrm>
              <a:off x="11967385" y="1859942"/>
              <a:ext cx="985573"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7" name="TextBox 24">
              <a:extLst>
                <a:ext uri="{FF2B5EF4-FFF2-40B4-BE49-F238E27FC236}">
                  <a16:creationId xmlns:a16="http://schemas.microsoft.com/office/drawing/2014/main" id="{3BDD909D-3D2B-70AD-A492-332A40320DB7}"/>
                </a:ext>
              </a:extLst>
            </p:cNvPr>
            <p:cNvSpPr txBox="1"/>
            <p:nvPr/>
          </p:nvSpPr>
          <p:spPr>
            <a:xfrm>
              <a:off x="11569530" y="2058317"/>
              <a:ext cx="1771068"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2</a:t>
              </a:r>
            </a:p>
          </p:txBody>
        </p:sp>
      </p:grpSp>
      <p:sp>
        <p:nvSpPr>
          <p:cNvPr id="60" name="TextBox 14">
            <a:extLst>
              <a:ext uri="{FF2B5EF4-FFF2-40B4-BE49-F238E27FC236}">
                <a16:creationId xmlns:a16="http://schemas.microsoft.com/office/drawing/2014/main" id="{F478969C-A92C-C949-AB4A-98F1C8916A26}"/>
              </a:ext>
            </a:extLst>
          </p:cNvPr>
          <p:cNvSpPr txBox="1"/>
          <p:nvPr/>
        </p:nvSpPr>
        <p:spPr>
          <a:xfrm>
            <a:off x="11546367" y="4260149"/>
            <a:ext cx="1640444" cy="1627436"/>
          </a:xfrm>
          <a:prstGeom prst="rect">
            <a:avLst/>
          </a:prstGeom>
        </p:spPr>
        <p:txBody>
          <a:bodyPr lIns="50800" tIns="50800" rIns="50800" bIns="50800" rtlCol="0" anchor="ctr"/>
          <a:lstStyle/>
          <a:p>
            <a:pPr algn="ctr">
              <a:lnSpc>
                <a:spcPts val="2659"/>
              </a:lnSpc>
            </a:pPr>
            <a:endParaRPr/>
          </a:p>
        </p:txBody>
      </p:sp>
      <p:grpSp>
        <p:nvGrpSpPr>
          <p:cNvPr id="92" name="Group 91">
            <a:extLst>
              <a:ext uri="{FF2B5EF4-FFF2-40B4-BE49-F238E27FC236}">
                <a16:creationId xmlns:a16="http://schemas.microsoft.com/office/drawing/2014/main" id="{0AE1BB7C-8850-4612-EACE-47D1CB43B01E}"/>
              </a:ext>
            </a:extLst>
          </p:cNvPr>
          <p:cNvGrpSpPr/>
          <p:nvPr/>
        </p:nvGrpSpPr>
        <p:grpSpPr>
          <a:xfrm>
            <a:off x="11661988" y="4038609"/>
            <a:ext cx="6312634" cy="1036274"/>
            <a:chOff x="11546367" y="4640834"/>
            <a:chExt cx="6312634" cy="1036274"/>
          </a:xfrm>
        </p:grpSpPr>
        <p:sp>
          <p:nvSpPr>
            <p:cNvPr id="74" name="TextBox 12">
              <a:extLst>
                <a:ext uri="{FF2B5EF4-FFF2-40B4-BE49-F238E27FC236}">
                  <a16:creationId xmlns:a16="http://schemas.microsoft.com/office/drawing/2014/main" id="{73B94BB6-4F03-B9EC-5DEE-739C7809DE6D}"/>
                </a:ext>
              </a:extLst>
            </p:cNvPr>
            <p:cNvSpPr txBox="1"/>
            <p:nvPr/>
          </p:nvSpPr>
          <p:spPr>
            <a:xfrm>
              <a:off x="13268667" y="4880864"/>
              <a:ext cx="4590334" cy="796244"/>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Increase of walking symmetry and balance</a:t>
              </a:r>
            </a:p>
          </p:txBody>
        </p:sp>
        <p:grpSp>
          <p:nvGrpSpPr>
            <p:cNvPr id="25" name="Group 24">
              <a:extLst>
                <a:ext uri="{FF2B5EF4-FFF2-40B4-BE49-F238E27FC236}">
                  <a16:creationId xmlns:a16="http://schemas.microsoft.com/office/drawing/2014/main" id="{F80F8D47-1786-065E-5649-99924213795D}"/>
                </a:ext>
              </a:extLst>
            </p:cNvPr>
            <p:cNvGrpSpPr/>
            <p:nvPr/>
          </p:nvGrpSpPr>
          <p:grpSpPr>
            <a:xfrm>
              <a:off x="11546367" y="4640834"/>
              <a:ext cx="1771068" cy="911989"/>
              <a:chOff x="11546367" y="4640834"/>
              <a:chExt cx="1771068" cy="911989"/>
            </a:xfrm>
          </p:grpSpPr>
          <p:sp>
            <p:nvSpPr>
              <p:cNvPr id="11" name="Freeform 13">
                <a:extLst>
                  <a:ext uri="{FF2B5EF4-FFF2-40B4-BE49-F238E27FC236}">
                    <a16:creationId xmlns:a16="http://schemas.microsoft.com/office/drawing/2014/main" id="{4871A983-9E91-C2A2-4AF7-9ED3477EEEA5}"/>
                  </a:ext>
                </a:extLst>
              </p:cNvPr>
              <p:cNvSpPr/>
              <p:nvPr/>
            </p:nvSpPr>
            <p:spPr>
              <a:xfrm>
                <a:off x="11967385" y="4640834"/>
                <a:ext cx="985573"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12" name="TextBox 24">
                <a:extLst>
                  <a:ext uri="{FF2B5EF4-FFF2-40B4-BE49-F238E27FC236}">
                    <a16:creationId xmlns:a16="http://schemas.microsoft.com/office/drawing/2014/main" id="{3C1E08B2-C6EA-C80D-1B36-7AE1F7750405}"/>
                  </a:ext>
                </a:extLst>
              </p:cNvPr>
              <p:cNvSpPr txBox="1"/>
              <p:nvPr/>
            </p:nvSpPr>
            <p:spPr>
              <a:xfrm>
                <a:off x="11546367" y="4818220"/>
                <a:ext cx="1771068"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4</a:t>
                </a:r>
              </a:p>
            </p:txBody>
          </p:sp>
        </p:grpSp>
      </p:grpSp>
      <p:sp>
        <p:nvSpPr>
          <p:cNvPr id="65" name="TextBox 14">
            <a:extLst>
              <a:ext uri="{FF2B5EF4-FFF2-40B4-BE49-F238E27FC236}">
                <a16:creationId xmlns:a16="http://schemas.microsoft.com/office/drawing/2014/main" id="{5DB43700-305C-8CBC-39B4-5E16B9814AF5}"/>
              </a:ext>
            </a:extLst>
          </p:cNvPr>
          <p:cNvSpPr txBox="1"/>
          <p:nvPr/>
        </p:nvSpPr>
        <p:spPr>
          <a:xfrm>
            <a:off x="11546367" y="6075288"/>
            <a:ext cx="1640444" cy="1627436"/>
          </a:xfrm>
          <a:prstGeom prst="rect">
            <a:avLst/>
          </a:prstGeom>
        </p:spPr>
        <p:txBody>
          <a:bodyPr lIns="50800" tIns="50800" rIns="50800" bIns="50800" rtlCol="0" anchor="ctr"/>
          <a:lstStyle/>
          <a:p>
            <a:pPr algn="ctr">
              <a:lnSpc>
                <a:spcPts val="2659"/>
              </a:lnSpc>
            </a:pPr>
            <a:endParaRPr/>
          </a:p>
        </p:txBody>
      </p:sp>
      <p:grpSp>
        <p:nvGrpSpPr>
          <p:cNvPr id="93" name="Group 92">
            <a:extLst>
              <a:ext uri="{FF2B5EF4-FFF2-40B4-BE49-F238E27FC236}">
                <a16:creationId xmlns:a16="http://schemas.microsoft.com/office/drawing/2014/main" id="{7878B8D5-96F6-A526-6D2A-0CE471A7435B}"/>
              </a:ext>
            </a:extLst>
          </p:cNvPr>
          <p:cNvGrpSpPr/>
          <p:nvPr/>
        </p:nvGrpSpPr>
        <p:grpSpPr>
          <a:xfrm>
            <a:off x="11661988" y="5294247"/>
            <a:ext cx="6289471" cy="911989"/>
            <a:chOff x="11569530" y="6106281"/>
            <a:chExt cx="6289471" cy="911989"/>
          </a:xfrm>
        </p:grpSpPr>
        <p:sp>
          <p:nvSpPr>
            <p:cNvPr id="75" name="TextBox 12">
              <a:extLst>
                <a:ext uri="{FF2B5EF4-FFF2-40B4-BE49-F238E27FC236}">
                  <a16:creationId xmlns:a16="http://schemas.microsoft.com/office/drawing/2014/main" id="{1A87D849-DAD2-B3F9-4A78-CFCFD31848E7}"/>
                </a:ext>
              </a:extLst>
            </p:cNvPr>
            <p:cNvSpPr txBox="1"/>
            <p:nvPr/>
          </p:nvSpPr>
          <p:spPr>
            <a:xfrm>
              <a:off x="13268667" y="6309290"/>
              <a:ext cx="4590334" cy="398699"/>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Reduction of falls </a:t>
              </a:r>
            </a:p>
          </p:txBody>
        </p:sp>
        <p:grpSp>
          <p:nvGrpSpPr>
            <p:cNvPr id="26" name="Group 25">
              <a:extLst>
                <a:ext uri="{FF2B5EF4-FFF2-40B4-BE49-F238E27FC236}">
                  <a16:creationId xmlns:a16="http://schemas.microsoft.com/office/drawing/2014/main" id="{1C137938-F61F-D1A5-A800-3059CA94E70B}"/>
                </a:ext>
              </a:extLst>
            </p:cNvPr>
            <p:cNvGrpSpPr/>
            <p:nvPr/>
          </p:nvGrpSpPr>
          <p:grpSpPr>
            <a:xfrm>
              <a:off x="11569530" y="6106281"/>
              <a:ext cx="1771068" cy="911989"/>
              <a:chOff x="11569530" y="6106281"/>
              <a:chExt cx="1771068" cy="911989"/>
            </a:xfrm>
          </p:grpSpPr>
          <p:sp>
            <p:nvSpPr>
              <p:cNvPr id="13" name="Freeform 13">
                <a:extLst>
                  <a:ext uri="{FF2B5EF4-FFF2-40B4-BE49-F238E27FC236}">
                    <a16:creationId xmlns:a16="http://schemas.microsoft.com/office/drawing/2014/main" id="{59F8EB80-0728-AAD0-1C30-A5A41498A04F}"/>
                  </a:ext>
                </a:extLst>
              </p:cNvPr>
              <p:cNvSpPr/>
              <p:nvPr/>
            </p:nvSpPr>
            <p:spPr>
              <a:xfrm>
                <a:off x="11967385" y="6106281"/>
                <a:ext cx="985573"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14" name="TextBox 24">
                <a:extLst>
                  <a:ext uri="{FF2B5EF4-FFF2-40B4-BE49-F238E27FC236}">
                    <a16:creationId xmlns:a16="http://schemas.microsoft.com/office/drawing/2014/main" id="{293FA329-BB01-6EED-204F-BE814B43479A}"/>
                  </a:ext>
                </a:extLst>
              </p:cNvPr>
              <p:cNvSpPr txBox="1"/>
              <p:nvPr/>
            </p:nvSpPr>
            <p:spPr>
              <a:xfrm>
                <a:off x="11569530" y="6302424"/>
                <a:ext cx="1771068"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5</a:t>
                </a:r>
              </a:p>
            </p:txBody>
          </p:sp>
        </p:grpSp>
      </p:grpSp>
      <p:sp>
        <p:nvSpPr>
          <p:cNvPr id="70" name="TextBox 14">
            <a:extLst>
              <a:ext uri="{FF2B5EF4-FFF2-40B4-BE49-F238E27FC236}">
                <a16:creationId xmlns:a16="http://schemas.microsoft.com/office/drawing/2014/main" id="{AB29B7A3-14F2-CC48-A18F-3E5628D57C75}"/>
              </a:ext>
            </a:extLst>
          </p:cNvPr>
          <p:cNvSpPr txBox="1"/>
          <p:nvPr/>
        </p:nvSpPr>
        <p:spPr>
          <a:xfrm>
            <a:off x="11546367" y="7157299"/>
            <a:ext cx="1640444" cy="1627436"/>
          </a:xfrm>
          <a:prstGeom prst="rect">
            <a:avLst/>
          </a:prstGeom>
        </p:spPr>
        <p:txBody>
          <a:bodyPr lIns="50800" tIns="50800" rIns="50800" bIns="50800" rtlCol="0" anchor="ctr"/>
          <a:lstStyle/>
          <a:p>
            <a:pPr algn="ctr">
              <a:lnSpc>
                <a:spcPts val="2659"/>
              </a:lnSpc>
            </a:pPr>
            <a:endParaRPr/>
          </a:p>
        </p:txBody>
      </p:sp>
      <p:sp>
        <p:nvSpPr>
          <p:cNvPr id="89" name="TextBox 14">
            <a:extLst>
              <a:ext uri="{FF2B5EF4-FFF2-40B4-BE49-F238E27FC236}">
                <a16:creationId xmlns:a16="http://schemas.microsoft.com/office/drawing/2014/main" id="{C81FF6B0-1FF5-BB75-4D32-50A86F2228AE}"/>
              </a:ext>
            </a:extLst>
          </p:cNvPr>
          <p:cNvSpPr txBox="1"/>
          <p:nvPr/>
        </p:nvSpPr>
        <p:spPr>
          <a:xfrm>
            <a:off x="11546367" y="8605874"/>
            <a:ext cx="1640444" cy="1627436"/>
          </a:xfrm>
          <a:prstGeom prst="rect">
            <a:avLst/>
          </a:prstGeom>
        </p:spPr>
        <p:txBody>
          <a:bodyPr lIns="50800" tIns="50800" rIns="50800" bIns="50800" rtlCol="0" anchor="ctr"/>
          <a:lstStyle/>
          <a:p>
            <a:pPr algn="ctr">
              <a:lnSpc>
                <a:spcPts val="2659"/>
              </a:lnSpc>
            </a:pPr>
            <a:endParaRPr/>
          </a:p>
        </p:txBody>
      </p:sp>
      <p:grpSp>
        <p:nvGrpSpPr>
          <p:cNvPr id="37" name="Group 36">
            <a:extLst>
              <a:ext uri="{FF2B5EF4-FFF2-40B4-BE49-F238E27FC236}">
                <a16:creationId xmlns:a16="http://schemas.microsoft.com/office/drawing/2014/main" id="{B6F63F84-7235-505B-88C4-26166372DFDF}"/>
              </a:ext>
            </a:extLst>
          </p:cNvPr>
          <p:cNvGrpSpPr/>
          <p:nvPr/>
        </p:nvGrpSpPr>
        <p:grpSpPr>
          <a:xfrm>
            <a:off x="11661988" y="2782971"/>
            <a:ext cx="6229672" cy="911989"/>
            <a:chOff x="11564387" y="3231439"/>
            <a:chExt cx="6229672" cy="911989"/>
          </a:xfrm>
        </p:grpSpPr>
        <p:grpSp>
          <p:nvGrpSpPr>
            <p:cNvPr id="24" name="Group 23">
              <a:extLst>
                <a:ext uri="{FF2B5EF4-FFF2-40B4-BE49-F238E27FC236}">
                  <a16:creationId xmlns:a16="http://schemas.microsoft.com/office/drawing/2014/main" id="{52B9D5CB-D2F2-7005-074B-A58B7E1C4AC0}"/>
                </a:ext>
              </a:extLst>
            </p:cNvPr>
            <p:cNvGrpSpPr/>
            <p:nvPr/>
          </p:nvGrpSpPr>
          <p:grpSpPr>
            <a:xfrm>
              <a:off x="11564387" y="3231439"/>
              <a:ext cx="1771068" cy="911989"/>
              <a:chOff x="11564387" y="3231439"/>
              <a:chExt cx="1771068" cy="911989"/>
            </a:xfrm>
          </p:grpSpPr>
          <p:sp>
            <p:nvSpPr>
              <p:cNvPr id="9" name="Freeform 13">
                <a:extLst>
                  <a:ext uri="{FF2B5EF4-FFF2-40B4-BE49-F238E27FC236}">
                    <a16:creationId xmlns:a16="http://schemas.microsoft.com/office/drawing/2014/main" id="{A02EA2B6-6361-3C1B-FBB7-77ADF1690992}"/>
                  </a:ext>
                </a:extLst>
              </p:cNvPr>
              <p:cNvSpPr/>
              <p:nvPr/>
            </p:nvSpPr>
            <p:spPr>
              <a:xfrm>
                <a:off x="11970502" y="3231439"/>
                <a:ext cx="985573"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10" name="TextBox 24">
                <a:extLst>
                  <a:ext uri="{FF2B5EF4-FFF2-40B4-BE49-F238E27FC236}">
                    <a16:creationId xmlns:a16="http://schemas.microsoft.com/office/drawing/2014/main" id="{429E8A84-4ADF-DE6B-87C1-69733AB433E4}"/>
                  </a:ext>
                </a:extLst>
              </p:cNvPr>
              <p:cNvSpPr txBox="1"/>
              <p:nvPr/>
            </p:nvSpPr>
            <p:spPr>
              <a:xfrm>
                <a:off x="11564387" y="3448311"/>
                <a:ext cx="1771068"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3</a:t>
                </a:r>
              </a:p>
            </p:txBody>
          </p:sp>
        </p:grpSp>
        <p:sp>
          <p:nvSpPr>
            <p:cNvPr id="23" name="TextBox 12">
              <a:extLst>
                <a:ext uri="{FF2B5EF4-FFF2-40B4-BE49-F238E27FC236}">
                  <a16:creationId xmlns:a16="http://schemas.microsoft.com/office/drawing/2014/main" id="{AC1938CD-EBE1-AEC9-E9CD-EFA0A9ECE091}"/>
                </a:ext>
              </a:extLst>
            </p:cNvPr>
            <p:cNvSpPr txBox="1"/>
            <p:nvPr/>
          </p:nvSpPr>
          <p:spPr>
            <a:xfrm>
              <a:off x="13203725" y="3308260"/>
              <a:ext cx="4590334" cy="796244"/>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Reduction of mental and physical fatigue</a:t>
              </a:r>
            </a:p>
          </p:txBody>
        </p:sp>
      </p:grpSp>
    </p:spTree>
    <p:extLst>
      <p:ext uri="{BB962C8B-B14F-4D97-AF65-F5344CB8AC3E}">
        <p14:creationId xmlns:p14="http://schemas.microsoft.com/office/powerpoint/2010/main" val="336434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976"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fade">
                                      <p:cBhvr>
                                        <p:cTn id="2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29"/>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29"/>
                                        </p:tgtEl>
                                      </p:cBhvr>
                                    </p:cmd>
                                  </p:childTnLst>
                                </p:cTn>
                              </p:par>
                            </p:childTnLst>
                          </p:cTn>
                        </p:par>
                      </p:childTnLst>
                    </p:cTn>
                  </p:par>
                </p:childTnLst>
              </p:cTn>
              <p:nextCondLst>
                <p:cond evt="onClick" delay="0">
                  <p:tgtEl>
                    <p:spTgt spid="29"/>
                  </p:tgtEl>
                </p:cond>
              </p:nextCondLst>
            </p:seq>
            <p:video>
              <p:cMediaNode vol="80000" mute="1">
                <p:cTn id="32" fill="hold" display="0">
                  <p:stCondLst>
                    <p:cond delay="indefinite"/>
                  </p:stCondLst>
                </p:cTn>
                <p:tgtEl>
                  <p:spTgt spid="2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txBody>
          <a:bodyPr/>
          <a:lstStyle/>
          <a:p>
            <a:endParaRPr lang="en-US"/>
          </a:p>
        </p:txBody>
      </p:sp>
      <p:grpSp>
        <p:nvGrpSpPr>
          <p:cNvPr id="3" name="Group 3"/>
          <p:cNvGrpSpPr>
            <a:grpSpLocks noGrp="1" noUngrp="1" noRot="1" noMove="1" noResize="1"/>
          </p:cNvGrpSpPr>
          <p:nvPr/>
        </p:nvGrpSpPr>
        <p:grpSpPr>
          <a:xfrm>
            <a:off x="12242246" y="-180826"/>
            <a:ext cx="6045754" cy="10467826"/>
            <a:chOff x="0" y="-47625"/>
            <a:chExt cx="1680318" cy="2756958"/>
          </a:xfrm>
        </p:grpSpPr>
        <p:sp>
          <p:nvSpPr>
            <p:cNvPr id="4" name="Freeform 4"/>
            <p:cNvSpPr>
              <a:spLocks noGrp="1" noRot="1" noMove="1" noResize="1" noEditPoints="1" noAdjustHandles="1" noChangeArrowheads="1" noChangeShapeType="1"/>
            </p:cNvSpPr>
            <p:nvPr/>
          </p:nvSpPr>
          <p:spPr>
            <a:xfrm>
              <a:off x="0" y="0"/>
              <a:ext cx="1680318" cy="2709333"/>
            </a:xfrm>
            <a:custGeom>
              <a:avLst/>
              <a:gdLst/>
              <a:ahLst/>
              <a:cxnLst/>
              <a:rect l="l" t="t" r="r" b="b"/>
              <a:pathLst>
                <a:path w="1680318" h="2709333">
                  <a:moveTo>
                    <a:pt x="0" y="0"/>
                  </a:moveTo>
                  <a:lnTo>
                    <a:pt x="1680318" y="0"/>
                  </a:lnTo>
                  <a:lnTo>
                    <a:pt x="1680318" y="2709333"/>
                  </a:lnTo>
                  <a:lnTo>
                    <a:pt x="0" y="2709333"/>
                  </a:lnTo>
                  <a:close/>
                </a:path>
              </a:pathLst>
            </a:custGeom>
            <a:solidFill>
              <a:srgbClr val="004AAD"/>
            </a:solidFill>
          </p:spPr>
          <p:txBody>
            <a:bodyPr/>
            <a:lstStyle/>
            <a:p>
              <a:endParaRPr lang="en-US"/>
            </a:p>
          </p:txBody>
        </p:sp>
        <p:sp>
          <p:nvSpPr>
            <p:cNvPr id="5" name="TextBox 5"/>
            <p:cNvSpPr txBox="1">
              <a:spLocks noGrp="1" noRot="1" noMove="1" noResize="1" noEditPoints="1" noAdjustHandles="1" noChangeArrowheads="1" noChangeShapeType="1"/>
            </p:cNvSpPr>
            <p:nvPr/>
          </p:nvSpPr>
          <p:spPr>
            <a:xfrm>
              <a:off x="0" y="-47625"/>
              <a:ext cx="1680318" cy="2756958"/>
            </a:xfrm>
            <a:prstGeom prst="rect">
              <a:avLst/>
            </a:prstGeom>
          </p:spPr>
          <p:txBody>
            <a:bodyPr lIns="50800" tIns="50800" rIns="50800" bIns="50800" rtlCol="0" anchor="ctr"/>
            <a:lstStyle/>
            <a:p>
              <a:pPr algn="ctr">
                <a:lnSpc>
                  <a:spcPts val="2659"/>
                </a:lnSpc>
              </a:pPr>
              <a:endParaRPr/>
            </a:p>
          </p:txBody>
        </p:sp>
      </p:grpSp>
      <p:sp>
        <p:nvSpPr>
          <p:cNvPr id="30" name="TextBox 6"/>
          <p:cNvSpPr txBox="1"/>
          <p:nvPr/>
        </p:nvSpPr>
        <p:spPr>
          <a:xfrm>
            <a:off x="747731" y="1535672"/>
            <a:ext cx="10861403" cy="967573"/>
          </a:xfrm>
          <a:prstGeom prst="rect">
            <a:avLst/>
          </a:prstGeom>
        </p:spPr>
        <p:txBody>
          <a:bodyPr wrap="square" lIns="0" tIns="0" rIns="0" bIns="0" rtlCol="0" anchor="t">
            <a:spAutoFit/>
          </a:bodyPr>
          <a:lstStyle/>
          <a:p>
            <a:pPr algn="ctr">
              <a:lnSpc>
                <a:spcPts val="7940"/>
              </a:lnSpc>
            </a:pPr>
            <a:r>
              <a:rPr lang="en-US" sz="5400">
                <a:solidFill>
                  <a:srgbClr val="004AAD"/>
                </a:solidFill>
                <a:latin typeface="League Spartan"/>
                <a:ea typeface="League Spartan"/>
                <a:cs typeface="League Spartan"/>
                <a:sym typeface="League Spartan"/>
              </a:rPr>
              <a:t>LOWER LIMB PROSTHESIS</a:t>
            </a:r>
          </a:p>
        </p:txBody>
      </p:sp>
      <p:sp>
        <p:nvSpPr>
          <p:cNvPr id="31" name="TextBox 7"/>
          <p:cNvSpPr txBox="1"/>
          <p:nvPr/>
        </p:nvSpPr>
        <p:spPr>
          <a:xfrm>
            <a:off x="643086" y="699688"/>
            <a:ext cx="11070692" cy="923330"/>
          </a:xfrm>
          <a:prstGeom prst="rect">
            <a:avLst/>
          </a:prstGeom>
        </p:spPr>
        <p:txBody>
          <a:bodyPr wrap="square" lIns="0" tIns="0" rIns="0" bIns="0" rtlCol="0" anchor="t">
            <a:spAutoFit/>
          </a:bodyPr>
          <a:lstStyle/>
          <a:p>
            <a:pPr algn="ctr"/>
            <a:r>
              <a:rPr lang="en-US" sz="6000" b="1">
                <a:solidFill>
                  <a:srgbClr val="303642"/>
                </a:solidFill>
                <a:latin typeface="Lato Bold"/>
                <a:ea typeface="Lato Bold"/>
                <a:cs typeface="Lato Bold"/>
                <a:sym typeface="Lato Bold"/>
              </a:rPr>
              <a:t>BENEFITS OF SENSING IN</a:t>
            </a:r>
          </a:p>
        </p:txBody>
      </p:sp>
      <p:sp>
        <p:nvSpPr>
          <p:cNvPr id="45" name="TextBox 14">
            <a:extLst>
              <a:ext uri="{FF2B5EF4-FFF2-40B4-BE49-F238E27FC236}">
                <a16:creationId xmlns:a16="http://schemas.microsoft.com/office/drawing/2014/main" id="{6D632C87-140C-4C0B-8891-0B1FCB08F8E4}"/>
              </a:ext>
            </a:extLst>
          </p:cNvPr>
          <p:cNvSpPr txBox="1"/>
          <p:nvPr/>
        </p:nvSpPr>
        <p:spPr>
          <a:xfrm>
            <a:off x="11546367" y="-85576"/>
            <a:ext cx="1640445" cy="1627436"/>
          </a:xfrm>
          <a:prstGeom prst="rect">
            <a:avLst/>
          </a:prstGeom>
        </p:spPr>
        <p:txBody>
          <a:bodyPr lIns="50800" tIns="50800" rIns="50800" bIns="50800" rtlCol="0" anchor="ctr"/>
          <a:lstStyle/>
          <a:p>
            <a:pPr algn="ctr">
              <a:lnSpc>
                <a:spcPts val="2659"/>
              </a:lnSpc>
            </a:pPr>
            <a:endParaRPr/>
          </a:p>
        </p:txBody>
      </p:sp>
      <p:grpSp>
        <p:nvGrpSpPr>
          <p:cNvPr id="90" name="Group 89">
            <a:extLst>
              <a:ext uri="{FF2B5EF4-FFF2-40B4-BE49-F238E27FC236}">
                <a16:creationId xmlns:a16="http://schemas.microsoft.com/office/drawing/2014/main" id="{507CEFD2-6827-6772-0248-E8B765ABC3E6}"/>
              </a:ext>
            </a:extLst>
          </p:cNvPr>
          <p:cNvGrpSpPr/>
          <p:nvPr/>
        </p:nvGrpSpPr>
        <p:grpSpPr>
          <a:xfrm>
            <a:off x="11661988" y="271695"/>
            <a:ext cx="6206693" cy="911989"/>
            <a:chOff x="11569530" y="413827"/>
            <a:chExt cx="6206693" cy="911989"/>
          </a:xfrm>
        </p:grpSpPr>
        <p:sp>
          <p:nvSpPr>
            <p:cNvPr id="44" name="Freeform 13">
              <a:extLst>
                <a:ext uri="{FF2B5EF4-FFF2-40B4-BE49-F238E27FC236}">
                  <a16:creationId xmlns:a16="http://schemas.microsoft.com/office/drawing/2014/main" id="{1315B904-C5C5-6765-1087-06EA6AF34A10}"/>
                </a:ext>
              </a:extLst>
            </p:cNvPr>
            <p:cNvSpPr/>
            <p:nvPr/>
          </p:nvSpPr>
          <p:spPr>
            <a:xfrm>
              <a:off x="11967386" y="413827"/>
              <a:ext cx="985574"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43" name="TextBox 24">
              <a:extLst>
                <a:ext uri="{FF2B5EF4-FFF2-40B4-BE49-F238E27FC236}">
                  <a16:creationId xmlns:a16="http://schemas.microsoft.com/office/drawing/2014/main" id="{602FB16B-A453-DF29-FD81-AAE60F18CB72}"/>
                </a:ext>
              </a:extLst>
            </p:cNvPr>
            <p:cNvSpPr txBox="1"/>
            <p:nvPr/>
          </p:nvSpPr>
          <p:spPr>
            <a:xfrm>
              <a:off x="11569530" y="610518"/>
              <a:ext cx="1771069"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1</a:t>
              </a:r>
            </a:p>
          </p:txBody>
        </p:sp>
        <p:sp>
          <p:nvSpPr>
            <p:cNvPr id="71" name="TextBox 12">
              <a:extLst>
                <a:ext uri="{FF2B5EF4-FFF2-40B4-BE49-F238E27FC236}">
                  <a16:creationId xmlns:a16="http://schemas.microsoft.com/office/drawing/2014/main" id="{8CECA3BD-6262-F348-A7FE-B5120156DF26}"/>
                </a:ext>
              </a:extLst>
            </p:cNvPr>
            <p:cNvSpPr txBox="1"/>
            <p:nvPr/>
          </p:nvSpPr>
          <p:spPr>
            <a:xfrm>
              <a:off x="13185889" y="694323"/>
              <a:ext cx="4590334" cy="398699"/>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Increase of confidence</a:t>
              </a:r>
            </a:p>
          </p:txBody>
        </p:sp>
      </p:grpSp>
      <p:sp>
        <p:nvSpPr>
          <p:cNvPr id="55" name="TextBox 14">
            <a:extLst>
              <a:ext uri="{FF2B5EF4-FFF2-40B4-BE49-F238E27FC236}">
                <a16:creationId xmlns:a16="http://schemas.microsoft.com/office/drawing/2014/main" id="{657AA5FE-1B64-855A-BDA6-78D4FC68BD99}"/>
              </a:ext>
            </a:extLst>
          </p:cNvPr>
          <p:cNvSpPr txBox="1"/>
          <p:nvPr/>
        </p:nvSpPr>
        <p:spPr>
          <a:xfrm>
            <a:off x="11546367" y="2811574"/>
            <a:ext cx="1640444" cy="1627436"/>
          </a:xfrm>
          <a:prstGeom prst="rect">
            <a:avLst/>
          </a:prstGeom>
        </p:spPr>
        <p:txBody>
          <a:bodyPr lIns="50800" tIns="50800" rIns="50800" bIns="50800" rtlCol="0" anchor="ctr"/>
          <a:lstStyle/>
          <a:p>
            <a:pPr algn="ctr">
              <a:lnSpc>
                <a:spcPts val="2659"/>
              </a:lnSpc>
            </a:pPr>
            <a:endParaRPr/>
          </a:p>
        </p:txBody>
      </p:sp>
      <p:sp>
        <p:nvSpPr>
          <p:cNvPr id="50" name="TextBox 14">
            <a:extLst>
              <a:ext uri="{FF2B5EF4-FFF2-40B4-BE49-F238E27FC236}">
                <a16:creationId xmlns:a16="http://schemas.microsoft.com/office/drawing/2014/main" id="{7A39C00C-6188-A931-4D3A-78690A528C78}"/>
              </a:ext>
            </a:extLst>
          </p:cNvPr>
          <p:cNvSpPr txBox="1"/>
          <p:nvPr/>
        </p:nvSpPr>
        <p:spPr>
          <a:xfrm>
            <a:off x="11546367" y="1362999"/>
            <a:ext cx="1640444" cy="1627436"/>
          </a:xfrm>
          <a:prstGeom prst="rect">
            <a:avLst/>
          </a:prstGeom>
        </p:spPr>
        <p:txBody>
          <a:bodyPr lIns="50800" tIns="50800" rIns="50800" bIns="50800" rtlCol="0" anchor="ctr"/>
          <a:lstStyle/>
          <a:p>
            <a:pPr algn="ctr">
              <a:lnSpc>
                <a:spcPts val="2659"/>
              </a:lnSpc>
            </a:pPr>
            <a:endParaRPr/>
          </a:p>
        </p:txBody>
      </p:sp>
      <p:grpSp>
        <p:nvGrpSpPr>
          <p:cNvPr id="91" name="Group 90">
            <a:extLst>
              <a:ext uri="{FF2B5EF4-FFF2-40B4-BE49-F238E27FC236}">
                <a16:creationId xmlns:a16="http://schemas.microsoft.com/office/drawing/2014/main" id="{889D0C1D-FB15-DF17-05FD-01E527C8F951}"/>
              </a:ext>
            </a:extLst>
          </p:cNvPr>
          <p:cNvGrpSpPr/>
          <p:nvPr/>
        </p:nvGrpSpPr>
        <p:grpSpPr>
          <a:xfrm>
            <a:off x="11661988" y="1527333"/>
            <a:ext cx="6262260" cy="911989"/>
            <a:chOff x="11569530" y="1859942"/>
            <a:chExt cx="6262260" cy="911989"/>
          </a:xfrm>
        </p:grpSpPr>
        <p:sp>
          <p:nvSpPr>
            <p:cNvPr id="72" name="TextBox 12">
              <a:extLst>
                <a:ext uri="{FF2B5EF4-FFF2-40B4-BE49-F238E27FC236}">
                  <a16:creationId xmlns:a16="http://schemas.microsoft.com/office/drawing/2014/main" id="{0B7036EB-D12D-0B82-8386-22F6310D8C92}"/>
                </a:ext>
              </a:extLst>
            </p:cNvPr>
            <p:cNvSpPr txBox="1"/>
            <p:nvPr/>
          </p:nvSpPr>
          <p:spPr>
            <a:xfrm>
              <a:off x="13241456" y="1957935"/>
              <a:ext cx="4590334" cy="796244"/>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Increase of walking speed</a:t>
              </a:r>
            </a:p>
          </p:txBody>
        </p:sp>
        <p:sp>
          <p:nvSpPr>
            <p:cNvPr id="6" name="Freeform 13">
              <a:extLst>
                <a:ext uri="{FF2B5EF4-FFF2-40B4-BE49-F238E27FC236}">
                  <a16:creationId xmlns:a16="http://schemas.microsoft.com/office/drawing/2014/main" id="{C8FD0A3B-602C-E209-D383-93F535A0F546}"/>
                </a:ext>
              </a:extLst>
            </p:cNvPr>
            <p:cNvSpPr/>
            <p:nvPr/>
          </p:nvSpPr>
          <p:spPr>
            <a:xfrm>
              <a:off x="11967385" y="1859942"/>
              <a:ext cx="985573"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7" name="TextBox 24">
              <a:extLst>
                <a:ext uri="{FF2B5EF4-FFF2-40B4-BE49-F238E27FC236}">
                  <a16:creationId xmlns:a16="http://schemas.microsoft.com/office/drawing/2014/main" id="{3BDD909D-3D2B-70AD-A492-332A40320DB7}"/>
                </a:ext>
              </a:extLst>
            </p:cNvPr>
            <p:cNvSpPr txBox="1"/>
            <p:nvPr/>
          </p:nvSpPr>
          <p:spPr>
            <a:xfrm>
              <a:off x="11569530" y="2058317"/>
              <a:ext cx="1771068"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2</a:t>
              </a:r>
            </a:p>
          </p:txBody>
        </p:sp>
      </p:grpSp>
      <p:sp>
        <p:nvSpPr>
          <p:cNvPr id="60" name="TextBox 14">
            <a:extLst>
              <a:ext uri="{FF2B5EF4-FFF2-40B4-BE49-F238E27FC236}">
                <a16:creationId xmlns:a16="http://schemas.microsoft.com/office/drawing/2014/main" id="{F478969C-A92C-C949-AB4A-98F1C8916A26}"/>
              </a:ext>
            </a:extLst>
          </p:cNvPr>
          <p:cNvSpPr txBox="1"/>
          <p:nvPr/>
        </p:nvSpPr>
        <p:spPr>
          <a:xfrm>
            <a:off x="11546367" y="4260149"/>
            <a:ext cx="1640444" cy="1627436"/>
          </a:xfrm>
          <a:prstGeom prst="rect">
            <a:avLst/>
          </a:prstGeom>
        </p:spPr>
        <p:txBody>
          <a:bodyPr lIns="50800" tIns="50800" rIns="50800" bIns="50800" rtlCol="0" anchor="ctr"/>
          <a:lstStyle/>
          <a:p>
            <a:pPr algn="ctr">
              <a:lnSpc>
                <a:spcPts val="2659"/>
              </a:lnSpc>
            </a:pPr>
            <a:endParaRPr/>
          </a:p>
        </p:txBody>
      </p:sp>
      <p:grpSp>
        <p:nvGrpSpPr>
          <p:cNvPr id="92" name="Group 91">
            <a:extLst>
              <a:ext uri="{FF2B5EF4-FFF2-40B4-BE49-F238E27FC236}">
                <a16:creationId xmlns:a16="http://schemas.microsoft.com/office/drawing/2014/main" id="{0AE1BB7C-8850-4612-EACE-47D1CB43B01E}"/>
              </a:ext>
            </a:extLst>
          </p:cNvPr>
          <p:cNvGrpSpPr/>
          <p:nvPr/>
        </p:nvGrpSpPr>
        <p:grpSpPr>
          <a:xfrm>
            <a:off x="11661988" y="4038609"/>
            <a:ext cx="6312634" cy="911989"/>
            <a:chOff x="11546367" y="4640834"/>
            <a:chExt cx="6312634" cy="911989"/>
          </a:xfrm>
        </p:grpSpPr>
        <p:sp>
          <p:nvSpPr>
            <p:cNvPr id="74" name="TextBox 12">
              <a:extLst>
                <a:ext uri="{FF2B5EF4-FFF2-40B4-BE49-F238E27FC236}">
                  <a16:creationId xmlns:a16="http://schemas.microsoft.com/office/drawing/2014/main" id="{73B94BB6-4F03-B9EC-5DEE-739C7809DE6D}"/>
                </a:ext>
              </a:extLst>
            </p:cNvPr>
            <p:cNvSpPr txBox="1"/>
            <p:nvPr/>
          </p:nvSpPr>
          <p:spPr>
            <a:xfrm>
              <a:off x="13268667" y="4647783"/>
              <a:ext cx="4590334" cy="810607"/>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Reduction of phantom limb pain</a:t>
              </a:r>
            </a:p>
          </p:txBody>
        </p:sp>
        <p:grpSp>
          <p:nvGrpSpPr>
            <p:cNvPr id="25" name="Group 24">
              <a:extLst>
                <a:ext uri="{FF2B5EF4-FFF2-40B4-BE49-F238E27FC236}">
                  <a16:creationId xmlns:a16="http://schemas.microsoft.com/office/drawing/2014/main" id="{F80F8D47-1786-065E-5649-99924213795D}"/>
                </a:ext>
              </a:extLst>
            </p:cNvPr>
            <p:cNvGrpSpPr/>
            <p:nvPr/>
          </p:nvGrpSpPr>
          <p:grpSpPr>
            <a:xfrm>
              <a:off x="11546367" y="4640834"/>
              <a:ext cx="1771068" cy="911989"/>
              <a:chOff x="11546367" y="4640834"/>
              <a:chExt cx="1771068" cy="911989"/>
            </a:xfrm>
          </p:grpSpPr>
          <p:sp>
            <p:nvSpPr>
              <p:cNvPr id="11" name="Freeform 13">
                <a:extLst>
                  <a:ext uri="{FF2B5EF4-FFF2-40B4-BE49-F238E27FC236}">
                    <a16:creationId xmlns:a16="http://schemas.microsoft.com/office/drawing/2014/main" id="{4871A983-9E91-C2A2-4AF7-9ED3477EEEA5}"/>
                  </a:ext>
                </a:extLst>
              </p:cNvPr>
              <p:cNvSpPr/>
              <p:nvPr/>
            </p:nvSpPr>
            <p:spPr>
              <a:xfrm>
                <a:off x="11967385" y="4640834"/>
                <a:ext cx="985573"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12" name="TextBox 24">
                <a:extLst>
                  <a:ext uri="{FF2B5EF4-FFF2-40B4-BE49-F238E27FC236}">
                    <a16:creationId xmlns:a16="http://schemas.microsoft.com/office/drawing/2014/main" id="{3C1E08B2-C6EA-C80D-1B36-7AE1F7750405}"/>
                  </a:ext>
                </a:extLst>
              </p:cNvPr>
              <p:cNvSpPr txBox="1"/>
              <p:nvPr/>
            </p:nvSpPr>
            <p:spPr>
              <a:xfrm>
                <a:off x="11546367" y="4818220"/>
                <a:ext cx="1771068"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4</a:t>
                </a:r>
              </a:p>
            </p:txBody>
          </p:sp>
        </p:grpSp>
      </p:grpSp>
      <p:sp>
        <p:nvSpPr>
          <p:cNvPr id="65" name="TextBox 14">
            <a:extLst>
              <a:ext uri="{FF2B5EF4-FFF2-40B4-BE49-F238E27FC236}">
                <a16:creationId xmlns:a16="http://schemas.microsoft.com/office/drawing/2014/main" id="{5DB43700-305C-8CBC-39B4-5E16B9814AF5}"/>
              </a:ext>
            </a:extLst>
          </p:cNvPr>
          <p:cNvSpPr txBox="1"/>
          <p:nvPr/>
        </p:nvSpPr>
        <p:spPr>
          <a:xfrm>
            <a:off x="11546367" y="6075288"/>
            <a:ext cx="1640444" cy="1627436"/>
          </a:xfrm>
          <a:prstGeom prst="rect">
            <a:avLst/>
          </a:prstGeom>
        </p:spPr>
        <p:txBody>
          <a:bodyPr lIns="50800" tIns="50800" rIns="50800" bIns="50800" rtlCol="0" anchor="ctr"/>
          <a:lstStyle/>
          <a:p>
            <a:pPr algn="ctr">
              <a:lnSpc>
                <a:spcPts val="2659"/>
              </a:lnSpc>
            </a:pPr>
            <a:endParaRPr/>
          </a:p>
        </p:txBody>
      </p:sp>
      <p:grpSp>
        <p:nvGrpSpPr>
          <p:cNvPr id="93" name="Group 92">
            <a:extLst>
              <a:ext uri="{FF2B5EF4-FFF2-40B4-BE49-F238E27FC236}">
                <a16:creationId xmlns:a16="http://schemas.microsoft.com/office/drawing/2014/main" id="{7878B8D5-96F6-A526-6D2A-0CE471A7435B}"/>
              </a:ext>
            </a:extLst>
          </p:cNvPr>
          <p:cNvGrpSpPr/>
          <p:nvPr/>
        </p:nvGrpSpPr>
        <p:grpSpPr>
          <a:xfrm>
            <a:off x="11661988" y="5294247"/>
            <a:ext cx="6289471" cy="911989"/>
            <a:chOff x="11569530" y="6106281"/>
            <a:chExt cx="6289471" cy="911989"/>
          </a:xfrm>
        </p:grpSpPr>
        <p:sp>
          <p:nvSpPr>
            <p:cNvPr id="75" name="TextBox 12">
              <a:extLst>
                <a:ext uri="{FF2B5EF4-FFF2-40B4-BE49-F238E27FC236}">
                  <a16:creationId xmlns:a16="http://schemas.microsoft.com/office/drawing/2014/main" id="{1A87D849-DAD2-B3F9-4A78-CFCFD31848E7}"/>
                </a:ext>
              </a:extLst>
            </p:cNvPr>
            <p:cNvSpPr txBox="1"/>
            <p:nvPr/>
          </p:nvSpPr>
          <p:spPr>
            <a:xfrm>
              <a:off x="13268667" y="6345150"/>
              <a:ext cx="4590334" cy="398699"/>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Reduction of falls</a:t>
              </a:r>
            </a:p>
          </p:txBody>
        </p:sp>
        <p:grpSp>
          <p:nvGrpSpPr>
            <p:cNvPr id="26" name="Group 25">
              <a:extLst>
                <a:ext uri="{FF2B5EF4-FFF2-40B4-BE49-F238E27FC236}">
                  <a16:creationId xmlns:a16="http://schemas.microsoft.com/office/drawing/2014/main" id="{1C137938-F61F-D1A5-A800-3059CA94E70B}"/>
                </a:ext>
              </a:extLst>
            </p:cNvPr>
            <p:cNvGrpSpPr/>
            <p:nvPr/>
          </p:nvGrpSpPr>
          <p:grpSpPr>
            <a:xfrm>
              <a:off x="11569530" y="6106281"/>
              <a:ext cx="1771068" cy="911989"/>
              <a:chOff x="11569530" y="6106281"/>
              <a:chExt cx="1771068" cy="911989"/>
            </a:xfrm>
          </p:grpSpPr>
          <p:sp>
            <p:nvSpPr>
              <p:cNvPr id="13" name="Freeform 13">
                <a:extLst>
                  <a:ext uri="{FF2B5EF4-FFF2-40B4-BE49-F238E27FC236}">
                    <a16:creationId xmlns:a16="http://schemas.microsoft.com/office/drawing/2014/main" id="{59F8EB80-0728-AAD0-1C30-A5A41498A04F}"/>
                  </a:ext>
                </a:extLst>
              </p:cNvPr>
              <p:cNvSpPr/>
              <p:nvPr/>
            </p:nvSpPr>
            <p:spPr>
              <a:xfrm>
                <a:off x="11967385" y="6106281"/>
                <a:ext cx="985573"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14" name="TextBox 24">
                <a:extLst>
                  <a:ext uri="{FF2B5EF4-FFF2-40B4-BE49-F238E27FC236}">
                    <a16:creationId xmlns:a16="http://schemas.microsoft.com/office/drawing/2014/main" id="{293FA329-BB01-6EED-204F-BE814B43479A}"/>
                  </a:ext>
                </a:extLst>
              </p:cNvPr>
              <p:cNvSpPr txBox="1"/>
              <p:nvPr/>
            </p:nvSpPr>
            <p:spPr>
              <a:xfrm>
                <a:off x="11569530" y="6302424"/>
                <a:ext cx="1771068"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5</a:t>
                </a:r>
              </a:p>
            </p:txBody>
          </p:sp>
        </p:grpSp>
      </p:grpSp>
      <p:sp>
        <p:nvSpPr>
          <p:cNvPr id="70" name="TextBox 14">
            <a:extLst>
              <a:ext uri="{FF2B5EF4-FFF2-40B4-BE49-F238E27FC236}">
                <a16:creationId xmlns:a16="http://schemas.microsoft.com/office/drawing/2014/main" id="{AB29B7A3-14F2-CC48-A18F-3E5628D57C75}"/>
              </a:ext>
            </a:extLst>
          </p:cNvPr>
          <p:cNvSpPr txBox="1"/>
          <p:nvPr/>
        </p:nvSpPr>
        <p:spPr>
          <a:xfrm>
            <a:off x="11546367" y="7157299"/>
            <a:ext cx="1640444" cy="1627436"/>
          </a:xfrm>
          <a:prstGeom prst="rect">
            <a:avLst/>
          </a:prstGeom>
        </p:spPr>
        <p:txBody>
          <a:bodyPr lIns="50800" tIns="50800" rIns="50800" bIns="50800" rtlCol="0" anchor="ctr"/>
          <a:lstStyle/>
          <a:p>
            <a:pPr algn="ctr">
              <a:lnSpc>
                <a:spcPts val="2659"/>
              </a:lnSpc>
            </a:pPr>
            <a:endParaRPr/>
          </a:p>
        </p:txBody>
      </p:sp>
      <p:grpSp>
        <p:nvGrpSpPr>
          <p:cNvPr id="94" name="Group 93">
            <a:extLst>
              <a:ext uri="{FF2B5EF4-FFF2-40B4-BE49-F238E27FC236}">
                <a16:creationId xmlns:a16="http://schemas.microsoft.com/office/drawing/2014/main" id="{27E210B7-7002-729E-4EF4-6C7750391647}"/>
              </a:ext>
            </a:extLst>
          </p:cNvPr>
          <p:cNvGrpSpPr/>
          <p:nvPr/>
        </p:nvGrpSpPr>
        <p:grpSpPr>
          <a:xfrm>
            <a:off x="11661988" y="6549885"/>
            <a:ext cx="6318625" cy="911989"/>
            <a:chOff x="11583120" y="7103253"/>
            <a:chExt cx="6318625" cy="911989"/>
          </a:xfrm>
        </p:grpSpPr>
        <p:sp>
          <p:nvSpPr>
            <p:cNvPr id="76" name="TextBox 12">
              <a:extLst>
                <a:ext uri="{FF2B5EF4-FFF2-40B4-BE49-F238E27FC236}">
                  <a16:creationId xmlns:a16="http://schemas.microsoft.com/office/drawing/2014/main" id="{F8E91AB1-B115-E24E-E409-64C1F3ACB9C8}"/>
                </a:ext>
              </a:extLst>
            </p:cNvPr>
            <p:cNvSpPr txBox="1"/>
            <p:nvPr/>
          </p:nvSpPr>
          <p:spPr>
            <a:xfrm>
              <a:off x="13311411" y="7157486"/>
              <a:ext cx="4590334" cy="796244"/>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Reduction of phantom limb pain</a:t>
              </a:r>
            </a:p>
          </p:txBody>
        </p:sp>
        <p:sp>
          <p:nvSpPr>
            <p:cNvPr id="17" name="Freeform 13">
              <a:extLst>
                <a:ext uri="{FF2B5EF4-FFF2-40B4-BE49-F238E27FC236}">
                  <a16:creationId xmlns:a16="http://schemas.microsoft.com/office/drawing/2014/main" id="{6DCE8CDA-F08D-9E5A-7A38-87C04C2A847C}"/>
                </a:ext>
              </a:extLst>
            </p:cNvPr>
            <p:cNvSpPr/>
            <p:nvPr/>
          </p:nvSpPr>
          <p:spPr>
            <a:xfrm>
              <a:off x="11967385" y="7103253"/>
              <a:ext cx="985573"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18" name="TextBox 24">
              <a:extLst>
                <a:ext uri="{FF2B5EF4-FFF2-40B4-BE49-F238E27FC236}">
                  <a16:creationId xmlns:a16="http://schemas.microsoft.com/office/drawing/2014/main" id="{B0B06185-C8F8-3081-4232-196E5F0E251A}"/>
                </a:ext>
              </a:extLst>
            </p:cNvPr>
            <p:cNvSpPr txBox="1"/>
            <p:nvPr/>
          </p:nvSpPr>
          <p:spPr>
            <a:xfrm>
              <a:off x="11583120" y="7319735"/>
              <a:ext cx="1771068"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6</a:t>
              </a:r>
            </a:p>
          </p:txBody>
        </p:sp>
      </p:grpSp>
      <p:sp>
        <p:nvSpPr>
          <p:cNvPr id="89" name="TextBox 14">
            <a:extLst>
              <a:ext uri="{FF2B5EF4-FFF2-40B4-BE49-F238E27FC236}">
                <a16:creationId xmlns:a16="http://schemas.microsoft.com/office/drawing/2014/main" id="{C81FF6B0-1FF5-BB75-4D32-50A86F2228AE}"/>
              </a:ext>
            </a:extLst>
          </p:cNvPr>
          <p:cNvSpPr txBox="1"/>
          <p:nvPr/>
        </p:nvSpPr>
        <p:spPr>
          <a:xfrm>
            <a:off x="11546367" y="8605874"/>
            <a:ext cx="1640444" cy="1627436"/>
          </a:xfrm>
          <a:prstGeom prst="rect">
            <a:avLst/>
          </a:prstGeom>
        </p:spPr>
        <p:txBody>
          <a:bodyPr lIns="50800" tIns="50800" rIns="50800" bIns="50800" rtlCol="0" anchor="ctr"/>
          <a:lstStyle/>
          <a:p>
            <a:pPr algn="ctr">
              <a:lnSpc>
                <a:spcPts val="2659"/>
              </a:lnSpc>
            </a:pPr>
            <a:endParaRPr/>
          </a:p>
        </p:txBody>
      </p:sp>
      <p:grpSp>
        <p:nvGrpSpPr>
          <p:cNvPr id="96" name="Group 95">
            <a:extLst>
              <a:ext uri="{FF2B5EF4-FFF2-40B4-BE49-F238E27FC236}">
                <a16:creationId xmlns:a16="http://schemas.microsoft.com/office/drawing/2014/main" id="{7B2C831F-52CD-AC56-CA12-53F4C7E9673B}"/>
              </a:ext>
            </a:extLst>
          </p:cNvPr>
          <p:cNvGrpSpPr/>
          <p:nvPr/>
        </p:nvGrpSpPr>
        <p:grpSpPr>
          <a:xfrm>
            <a:off x="11661988" y="7805523"/>
            <a:ext cx="6320864" cy="1193788"/>
            <a:chOff x="11583120" y="8030710"/>
            <a:chExt cx="6320864" cy="1193788"/>
          </a:xfrm>
        </p:grpSpPr>
        <p:sp>
          <p:nvSpPr>
            <p:cNvPr id="85" name="TextBox 12">
              <a:extLst>
                <a:ext uri="{FF2B5EF4-FFF2-40B4-BE49-F238E27FC236}">
                  <a16:creationId xmlns:a16="http://schemas.microsoft.com/office/drawing/2014/main" id="{0807FDD7-0FDF-C24F-B533-255DAD689DBC}"/>
                </a:ext>
              </a:extLst>
            </p:cNvPr>
            <p:cNvSpPr txBox="1"/>
            <p:nvPr/>
          </p:nvSpPr>
          <p:spPr>
            <a:xfrm>
              <a:off x="13313650" y="8030710"/>
              <a:ext cx="4590334" cy="1193788"/>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Improved understanding of body-environment interactions</a:t>
              </a:r>
            </a:p>
          </p:txBody>
        </p:sp>
        <p:sp>
          <p:nvSpPr>
            <p:cNvPr id="19" name="Freeform 13">
              <a:extLst>
                <a:ext uri="{FF2B5EF4-FFF2-40B4-BE49-F238E27FC236}">
                  <a16:creationId xmlns:a16="http://schemas.microsoft.com/office/drawing/2014/main" id="{136FBC5E-D780-E85F-DB6F-1E9E271A1BE6}"/>
                </a:ext>
              </a:extLst>
            </p:cNvPr>
            <p:cNvSpPr/>
            <p:nvPr/>
          </p:nvSpPr>
          <p:spPr>
            <a:xfrm>
              <a:off x="11967385" y="8123158"/>
              <a:ext cx="985573"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20" name="TextBox 24">
              <a:extLst>
                <a:ext uri="{FF2B5EF4-FFF2-40B4-BE49-F238E27FC236}">
                  <a16:creationId xmlns:a16="http://schemas.microsoft.com/office/drawing/2014/main" id="{98FA73E4-DA87-EBA0-061A-806B93A790C3}"/>
                </a:ext>
              </a:extLst>
            </p:cNvPr>
            <p:cNvSpPr txBox="1"/>
            <p:nvPr/>
          </p:nvSpPr>
          <p:spPr>
            <a:xfrm>
              <a:off x="11583120" y="8320893"/>
              <a:ext cx="1771068"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7</a:t>
              </a:r>
            </a:p>
          </p:txBody>
        </p:sp>
      </p:grpSp>
      <p:grpSp>
        <p:nvGrpSpPr>
          <p:cNvPr id="37" name="Group 36">
            <a:extLst>
              <a:ext uri="{FF2B5EF4-FFF2-40B4-BE49-F238E27FC236}">
                <a16:creationId xmlns:a16="http://schemas.microsoft.com/office/drawing/2014/main" id="{B6F63F84-7235-505B-88C4-26166372DFDF}"/>
              </a:ext>
            </a:extLst>
          </p:cNvPr>
          <p:cNvGrpSpPr/>
          <p:nvPr/>
        </p:nvGrpSpPr>
        <p:grpSpPr>
          <a:xfrm>
            <a:off x="11661988" y="2782971"/>
            <a:ext cx="6229672" cy="911989"/>
            <a:chOff x="11564387" y="3231439"/>
            <a:chExt cx="6229672" cy="911989"/>
          </a:xfrm>
        </p:grpSpPr>
        <p:grpSp>
          <p:nvGrpSpPr>
            <p:cNvPr id="24" name="Group 23">
              <a:extLst>
                <a:ext uri="{FF2B5EF4-FFF2-40B4-BE49-F238E27FC236}">
                  <a16:creationId xmlns:a16="http://schemas.microsoft.com/office/drawing/2014/main" id="{52B9D5CB-D2F2-7005-074B-A58B7E1C4AC0}"/>
                </a:ext>
              </a:extLst>
            </p:cNvPr>
            <p:cNvGrpSpPr/>
            <p:nvPr/>
          </p:nvGrpSpPr>
          <p:grpSpPr>
            <a:xfrm>
              <a:off x="11564387" y="3231439"/>
              <a:ext cx="1771068" cy="911989"/>
              <a:chOff x="11564387" y="3231439"/>
              <a:chExt cx="1771068" cy="911989"/>
            </a:xfrm>
          </p:grpSpPr>
          <p:sp>
            <p:nvSpPr>
              <p:cNvPr id="9" name="Freeform 13">
                <a:extLst>
                  <a:ext uri="{FF2B5EF4-FFF2-40B4-BE49-F238E27FC236}">
                    <a16:creationId xmlns:a16="http://schemas.microsoft.com/office/drawing/2014/main" id="{A02EA2B6-6361-3C1B-FBB7-77ADF1690992}"/>
                  </a:ext>
                </a:extLst>
              </p:cNvPr>
              <p:cNvSpPr/>
              <p:nvPr/>
            </p:nvSpPr>
            <p:spPr>
              <a:xfrm>
                <a:off x="11970502" y="3231439"/>
                <a:ext cx="985573"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10" name="TextBox 24">
                <a:extLst>
                  <a:ext uri="{FF2B5EF4-FFF2-40B4-BE49-F238E27FC236}">
                    <a16:creationId xmlns:a16="http://schemas.microsoft.com/office/drawing/2014/main" id="{429E8A84-4ADF-DE6B-87C1-69733AB433E4}"/>
                  </a:ext>
                </a:extLst>
              </p:cNvPr>
              <p:cNvSpPr txBox="1"/>
              <p:nvPr/>
            </p:nvSpPr>
            <p:spPr>
              <a:xfrm>
                <a:off x="11564387" y="3448311"/>
                <a:ext cx="1771068"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3</a:t>
                </a:r>
              </a:p>
            </p:txBody>
          </p:sp>
        </p:grpSp>
        <p:sp>
          <p:nvSpPr>
            <p:cNvPr id="23" name="TextBox 12">
              <a:extLst>
                <a:ext uri="{FF2B5EF4-FFF2-40B4-BE49-F238E27FC236}">
                  <a16:creationId xmlns:a16="http://schemas.microsoft.com/office/drawing/2014/main" id="{AC1938CD-EBE1-AEC9-E9CD-EFA0A9ECE091}"/>
                </a:ext>
              </a:extLst>
            </p:cNvPr>
            <p:cNvSpPr txBox="1"/>
            <p:nvPr/>
          </p:nvSpPr>
          <p:spPr>
            <a:xfrm>
              <a:off x="13203725" y="3308260"/>
              <a:ext cx="4590334" cy="796244"/>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Reduction of mental and physical fatigue</a:t>
              </a:r>
            </a:p>
          </p:txBody>
        </p:sp>
      </p:grpSp>
      <p:grpSp>
        <p:nvGrpSpPr>
          <p:cNvPr id="40" name="Group 39">
            <a:extLst>
              <a:ext uri="{FF2B5EF4-FFF2-40B4-BE49-F238E27FC236}">
                <a16:creationId xmlns:a16="http://schemas.microsoft.com/office/drawing/2014/main" id="{A0978CE1-52C1-A496-54C3-D9251B8C8EAD}"/>
              </a:ext>
            </a:extLst>
          </p:cNvPr>
          <p:cNvGrpSpPr/>
          <p:nvPr/>
        </p:nvGrpSpPr>
        <p:grpSpPr>
          <a:xfrm>
            <a:off x="11661988" y="9153612"/>
            <a:ext cx="6297559" cy="930456"/>
            <a:chOff x="11626615" y="9134618"/>
            <a:chExt cx="6297559" cy="930456"/>
          </a:xfrm>
        </p:grpSpPr>
        <p:grpSp>
          <p:nvGrpSpPr>
            <p:cNvPr id="38" name="Group 37">
              <a:extLst>
                <a:ext uri="{FF2B5EF4-FFF2-40B4-BE49-F238E27FC236}">
                  <a16:creationId xmlns:a16="http://schemas.microsoft.com/office/drawing/2014/main" id="{03FEB8AB-50DE-012F-E3D2-A842F70D110B}"/>
                </a:ext>
              </a:extLst>
            </p:cNvPr>
            <p:cNvGrpSpPr/>
            <p:nvPr/>
          </p:nvGrpSpPr>
          <p:grpSpPr>
            <a:xfrm>
              <a:off x="11626615" y="9134618"/>
              <a:ext cx="1771068" cy="911989"/>
              <a:chOff x="10192604" y="164781"/>
              <a:chExt cx="1771068" cy="911989"/>
            </a:xfrm>
          </p:grpSpPr>
          <p:sp>
            <p:nvSpPr>
              <p:cNvPr id="21" name="Freeform 13">
                <a:extLst>
                  <a:ext uri="{FF2B5EF4-FFF2-40B4-BE49-F238E27FC236}">
                    <a16:creationId xmlns:a16="http://schemas.microsoft.com/office/drawing/2014/main" id="{A428B9E0-A204-1D5C-B327-5C23A5EE7432}"/>
                  </a:ext>
                </a:extLst>
              </p:cNvPr>
              <p:cNvSpPr/>
              <p:nvPr/>
            </p:nvSpPr>
            <p:spPr>
              <a:xfrm>
                <a:off x="10598719" y="164781"/>
                <a:ext cx="985573" cy="91198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5E5E5"/>
              </a:solidFill>
            </p:spPr>
            <p:txBody>
              <a:bodyPr/>
              <a:lstStyle/>
              <a:p>
                <a:endParaRPr lang="en-US"/>
              </a:p>
            </p:txBody>
          </p:sp>
          <p:sp>
            <p:nvSpPr>
              <p:cNvPr id="22" name="TextBox 24">
                <a:extLst>
                  <a:ext uri="{FF2B5EF4-FFF2-40B4-BE49-F238E27FC236}">
                    <a16:creationId xmlns:a16="http://schemas.microsoft.com/office/drawing/2014/main" id="{5A33F490-0500-A65B-B79E-C28E74996A74}"/>
                  </a:ext>
                </a:extLst>
              </p:cNvPr>
              <p:cNvSpPr txBox="1"/>
              <p:nvPr/>
            </p:nvSpPr>
            <p:spPr>
              <a:xfrm>
                <a:off x="10192604" y="360431"/>
                <a:ext cx="1771068" cy="677108"/>
              </a:xfrm>
              <a:prstGeom prst="rect">
                <a:avLst/>
              </a:prstGeom>
            </p:spPr>
            <p:txBody>
              <a:bodyPr lIns="0" tIns="0" rIns="0" bIns="0" rtlCol="0" anchor="t">
                <a:spAutoFit/>
              </a:bodyPr>
              <a:lstStyle/>
              <a:p>
                <a:pPr algn="ctr"/>
                <a:r>
                  <a:rPr lang="en-US" sz="4400" b="1">
                    <a:solidFill>
                      <a:srgbClr val="000000"/>
                    </a:solidFill>
                    <a:latin typeface="League Spartan"/>
                    <a:ea typeface="League Spartan"/>
                    <a:cs typeface="League Spartan"/>
                    <a:sym typeface="League Spartan"/>
                  </a:rPr>
                  <a:t>8</a:t>
                </a:r>
              </a:p>
            </p:txBody>
          </p:sp>
        </p:grpSp>
        <p:sp>
          <p:nvSpPr>
            <p:cNvPr id="39" name="TextBox 12">
              <a:extLst>
                <a:ext uri="{FF2B5EF4-FFF2-40B4-BE49-F238E27FC236}">
                  <a16:creationId xmlns:a16="http://schemas.microsoft.com/office/drawing/2014/main" id="{C489C354-C136-F0D2-85D2-AE37CADFACA1}"/>
                </a:ext>
              </a:extLst>
            </p:cNvPr>
            <p:cNvSpPr txBox="1"/>
            <p:nvPr/>
          </p:nvSpPr>
          <p:spPr>
            <a:xfrm>
              <a:off x="13333840" y="9268830"/>
              <a:ext cx="4590334" cy="796244"/>
            </a:xfrm>
            <a:prstGeom prst="rect">
              <a:avLst/>
            </a:prstGeom>
          </p:spPr>
          <p:txBody>
            <a:bodyPr lIns="0" tIns="0" rIns="0" bIns="0" rtlCol="0" anchor="t">
              <a:spAutoFit/>
            </a:bodyPr>
            <a:lstStyle/>
            <a:p>
              <a:pPr>
                <a:lnSpc>
                  <a:spcPts val="3107"/>
                </a:lnSpc>
                <a:spcBef>
                  <a:spcPct val="0"/>
                </a:spcBef>
              </a:pPr>
              <a:r>
                <a:rPr lang="en-US" sz="2800">
                  <a:solidFill>
                    <a:schemeClr val="bg1"/>
                  </a:solidFill>
                  <a:latin typeface="Poppins"/>
                  <a:ea typeface="Poppins"/>
                  <a:cs typeface="Poppins"/>
                  <a:sym typeface="Poppins"/>
                </a:rPr>
                <a:t>Proprioceptive awareness of prosthesis</a:t>
              </a:r>
            </a:p>
          </p:txBody>
        </p:sp>
      </p:grpSp>
      <p:pic>
        <p:nvPicPr>
          <p:cNvPr id="15" name="aav8939_movie_s1">
            <a:hlinkClick r:id="" action="ppaction://media"/>
            <a:extLst>
              <a:ext uri="{FF2B5EF4-FFF2-40B4-BE49-F238E27FC236}">
                <a16:creationId xmlns:a16="http://schemas.microsoft.com/office/drawing/2014/main" id="{CC0AD9EB-9F11-861A-E57F-D106F219A436}"/>
              </a:ext>
            </a:extLst>
          </p:cNvPr>
          <p:cNvPicPr>
            <a:picLocks noChangeAspect="1"/>
          </p:cNvPicPr>
          <p:nvPr>
            <a:videoFile r:link="rId1"/>
            <p:extLst>
              <p:ext uri="{DAA4B4D4-6D71-4841-9C94-3DE7FCFB9230}">
                <p14:media xmlns:p14="http://schemas.microsoft.com/office/powerpoint/2010/main" r:embed="rId2">
                  <p14:trim st="7654"/>
                </p14:media>
              </p:ext>
            </p:extLst>
          </p:nvPr>
        </p:nvPicPr>
        <p:blipFill>
          <a:blip r:embed="rId6"/>
          <a:stretch>
            <a:fillRect/>
          </a:stretch>
        </p:blipFill>
        <p:spPr>
          <a:xfrm>
            <a:off x="186167" y="2714741"/>
            <a:ext cx="11748692" cy="6603802"/>
          </a:xfrm>
          <a:prstGeom prst="rect">
            <a:avLst/>
          </a:prstGeom>
        </p:spPr>
      </p:pic>
    </p:spTree>
    <p:extLst>
      <p:ext uri="{BB962C8B-B14F-4D97-AF65-F5344CB8AC3E}">
        <p14:creationId xmlns:p14="http://schemas.microsoft.com/office/powerpoint/2010/main" val="85531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384"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2" fill="hold" display="0">
                  <p:stCondLst>
                    <p:cond delay="indefinite"/>
                  </p:stCondLst>
                </p:cTn>
                <p:tgtEl>
                  <p:spTgt spid="15"/>
                </p:tgtEl>
              </p:cMediaNode>
            </p:video>
            <p:seq concurrent="1" nextAc="seek">
              <p:cTn id="23" restart="whenNotActive" fill="hold" evtFilter="cancelBubble" nodeType="interactiveSeq">
                <p:stCondLst>
                  <p:cond evt="onClick" delay="0">
                    <p:tgtEl>
                      <p:spTgt spid="1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38E4C-AEE4-CCBB-7239-9873FDA634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B4A4CD-E27D-8779-2F8B-B5A4CF02E3AD}"/>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004AAD"/>
          </a:solidFill>
        </p:spPr>
        <p:txBody>
          <a:bodyPr/>
          <a:lstStyle/>
          <a:p>
            <a:endParaRPr lang="en-US"/>
          </a:p>
        </p:txBody>
      </p:sp>
      <p:sp>
        <p:nvSpPr>
          <p:cNvPr id="3" name="TextBox 3">
            <a:extLst>
              <a:ext uri="{FF2B5EF4-FFF2-40B4-BE49-F238E27FC236}">
                <a16:creationId xmlns:a16="http://schemas.microsoft.com/office/drawing/2014/main" id="{466E736D-F93F-EB44-D5D0-9576B3AC658A}"/>
              </a:ext>
            </a:extLst>
          </p:cNvPr>
          <p:cNvSpPr txBox="1"/>
          <p:nvPr/>
        </p:nvSpPr>
        <p:spPr>
          <a:xfrm>
            <a:off x="1955800" y="4057750"/>
            <a:ext cx="14511543" cy="2921249"/>
          </a:xfrm>
          <a:prstGeom prst="rect">
            <a:avLst/>
          </a:prstGeom>
        </p:spPr>
        <p:txBody>
          <a:bodyPr wrap="square" lIns="0" tIns="0" rIns="0" bIns="0" rtlCol="0" anchor="t">
            <a:spAutoFit/>
          </a:bodyPr>
          <a:lstStyle/>
          <a:p>
            <a:pPr algn="ctr">
              <a:lnSpc>
                <a:spcPts val="11572"/>
              </a:lnSpc>
            </a:pPr>
            <a:r>
              <a:rPr lang="en-US" sz="8265" b="1">
                <a:solidFill>
                  <a:srgbClr val="F2F2F2"/>
                </a:solidFill>
                <a:latin typeface="League Spartan"/>
                <a:ea typeface="League Spartan"/>
                <a:cs typeface="League Spartan"/>
                <a:sym typeface="League Spartan"/>
              </a:rPr>
              <a:t>SENSING OF THE LOWER LIMB IN HUMANS</a:t>
            </a:r>
          </a:p>
        </p:txBody>
      </p:sp>
      <p:grpSp>
        <p:nvGrpSpPr>
          <p:cNvPr id="4" name="Group 4">
            <a:extLst>
              <a:ext uri="{FF2B5EF4-FFF2-40B4-BE49-F238E27FC236}">
                <a16:creationId xmlns:a16="http://schemas.microsoft.com/office/drawing/2014/main" id="{255B5B1E-31D7-DD2F-0135-81A462FD05D8}"/>
              </a:ext>
            </a:extLst>
          </p:cNvPr>
          <p:cNvGrpSpPr/>
          <p:nvPr/>
        </p:nvGrpSpPr>
        <p:grpSpPr>
          <a:xfrm>
            <a:off x="-1130300" y="4057750"/>
            <a:ext cx="3086100" cy="2171499"/>
            <a:chOff x="0" y="0"/>
            <a:chExt cx="812800" cy="571917"/>
          </a:xfrm>
        </p:grpSpPr>
        <p:sp>
          <p:nvSpPr>
            <p:cNvPr id="5" name="Freeform 5">
              <a:extLst>
                <a:ext uri="{FF2B5EF4-FFF2-40B4-BE49-F238E27FC236}">
                  <a16:creationId xmlns:a16="http://schemas.microsoft.com/office/drawing/2014/main" id="{D74F9A6B-EF0E-782A-73E8-EFBE6C314090}"/>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6" name="TextBox 6">
              <a:extLst>
                <a:ext uri="{FF2B5EF4-FFF2-40B4-BE49-F238E27FC236}">
                  <a16:creationId xmlns:a16="http://schemas.microsoft.com/office/drawing/2014/main" id="{BA14DD90-2B4F-9EBA-9428-99BDE82C4F88}"/>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sp>
        <p:nvSpPr>
          <p:cNvPr id="7" name="TextBox 7">
            <a:extLst>
              <a:ext uri="{FF2B5EF4-FFF2-40B4-BE49-F238E27FC236}">
                <a16:creationId xmlns:a16="http://schemas.microsoft.com/office/drawing/2014/main" id="{73841CB1-4489-D6DE-78EB-DFB0376BFB0F}"/>
              </a:ext>
            </a:extLst>
          </p:cNvPr>
          <p:cNvSpPr txBox="1"/>
          <p:nvPr/>
        </p:nvSpPr>
        <p:spPr>
          <a:xfrm>
            <a:off x="1888228" y="2479807"/>
            <a:ext cx="14511543" cy="871136"/>
          </a:xfrm>
          <a:prstGeom prst="rect">
            <a:avLst/>
          </a:prstGeom>
        </p:spPr>
        <p:txBody>
          <a:bodyPr wrap="square" lIns="0" tIns="0" rIns="0" bIns="0" rtlCol="0" anchor="t">
            <a:spAutoFit/>
          </a:bodyPr>
          <a:lstStyle/>
          <a:p>
            <a:pPr algn="ctr">
              <a:lnSpc>
                <a:spcPts val="7424"/>
              </a:lnSpc>
            </a:pPr>
            <a:r>
              <a:rPr lang="en-US" sz="4800" b="1">
                <a:solidFill>
                  <a:srgbClr val="F2F2F2"/>
                </a:solidFill>
                <a:latin typeface="Lato Bold" panose="020B0604020202020204" charset="0"/>
                <a:ea typeface="Lato Bold" panose="020B0604020202020204" charset="0"/>
                <a:cs typeface="Lato Bold" panose="020B0604020202020204" charset="0"/>
                <a:sym typeface="Lato Bold"/>
              </a:rPr>
              <a:t>SENSING OF LOWER LIMB PROSTHESES</a:t>
            </a:r>
          </a:p>
        </p:txBody>
      </p:sp>
      <p:grpSp>
        <p:nvGrpSpPr>
          <p:cNvPr id="9" name="Group 9">
            <a:extLst>
              <a:ext uri="{FF2B5EF4-FFF2-40B4-BE49-F238E27FC236}">
                <a16:creationId xmlns:a16="http://schemas.microsoft.com/office/drawing/2014/main" id="{B4C68CB0-0F3F-57BD-EF85-D94035989624}"/>
              </a:ext>
            </a:extLst>
          </p:cNvPr>
          <p:cNvGrpSpPr/>
          <p:nvPr/>
        </p:nvGrpSpPr>
        <p:grpSpPr>
          <a:xfrm>
            <a:off x="16467343" y="4057750"/>
            <a:ext cx="3086100" cy="2171499"/>
            <a:chOff x="0" y="0"/>
            <a:chExt cx="812800" cy="571917"/>
          </a:xfrm>
        </p:grpSpPr>
        <p:sp>
          <p:nvSpPr>
            <p:cNvPr id="10" name="Freeform 10">
              <a:extLst>
                <a:ext uri="{FF2B5EF4-FFF2-40B4-BE49-F238E27FC236}">
                  <a16:creationId xmlns:a16="http://schemas.microsoft.com/office/drawing/2014/main" id="{BD9D9515-B815-99F3-6F72-480E1D9C80AC}"/>
                </a:ext>
              </a:extLst>
            </p:cNvPr>
            <p:cNvSpPr/>
            <p:nvPr/>
          </p:nvSpPr>
          <p:spPr>
            <a:xfrm>
              <a:off x="0" y="0"/>
              <a:ext cx="812800" cy="571917"/>
            </a:xfrm>
            <a:custGeom>
              <a:avLst/>
              <a:gdLst/>
              <a:ahLst/>
              <a:cxnLst/>
              <a:rect l="l" t="t" r="r" b="b"/>
              <a:pathLst>
                <a:path w="812800" h="571917">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F2F2F2"/>
            </a:solidFill>
          </p:spPr>
          <p:txBody>
            <a:bodyPr/>
            <a:lstStyle/>
            <a:p>
              <a:endParaRPr lang="en-US"/>
            </a:p>
          </p:txBody>
        </p:sp>
        <p:sp>
          <p:nvSpPr>
            <p:cNvPr id="11" name="TextBox 11">
              <a:extLst>
                <a:ext uri="{FF2B5EF4-FFF2-40B4-BE49-F238E27FC236}">
                  <a16:creationId xmlns:a16="http://schemas.microsoft.com/office/drawing/2014/main" id="{7E02A878-584E-0E8A-1390-A82858DCDCE0}"/>
                </a:ext>
              </a:extLst>
            </p:cNvPr>
            <p:cNvSpPr txBox="1"/>
            <p:nvPr/>
          </p:nvSpPr>
          <p:spPr>
            <a:xfrm>
              <a:off x="0" y="-47625"/>
              <a:ext cx="812800" cy="619542"/>
            </a:xfrm>
            <a:prstGeom prst="rect">
              <a:avLst/>
            </a:prstGeom>
          </p:spPr>
          <p:txBody>
            <a:bodyPr lIns="50800" tIns="50800" rIns="50800" bIns="50800" rtlCol="0" anchor="ctr"/>
            <a:lstStyle/>
            <a:p>
              <a:pPr algn="ctr">
                <a:lnSpc>
                  <a:spcPts val="2659"/>
                </a:lnSpc>
              </a:pPr>
              <a:endParaRPr/>
            </a:p>
          </p:txBody>
        </p:sp>
      </p:grpSp>
      <p:cxnSp>
        <p:nvCxnSpPr>
          <p:cNvPr id="12" name="Straight Connector 11">
            <a:extLst>
              <a:ext uri="{FF2B5EF4-FFF2-40B4-BE49-F238E27FC236}">
                <a16:creationId xmlns:a16="http://schemas.microsoft.com/office/drawing/2014/main" id="{F313F920-68D2-5A82-185B-CC5FFDBBF82F}"/>
              </a:ext>
            </a:extLst>
          </p:cNvPr>
          <p:cNvCxnSpPr>
            <a:cxnSpLocks/>
          </p:cNvCxnSpPr>
          <p:nvPr/>
        </p:nvCxnSpPr>
        <p:spPr>
          <a:xfrm>
            <a:off x="3267970" y="3551393"/>
            <a:ext cx="11887200" cy="0"/>
          </a:xfrm>
          <a:prstGeom prst="line">
            <a:avLst/>
          </a:prstGeom>
          <a:ln w="38100">
            <a:solidFill>
              <a:srgbClr val="F2F2F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389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7ECD5F04-0675-3BEB-B64D-4C9A419381C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pic>
        <p:nvPicPr>
          <p:cNvPr id="27" name="Immagine 26" descr="Immagine che contiene disegno, schizzo, arte, cartone animato&#10;&#10;Descrizione generata automaticamente">
            <a:extLst>
              <a:ext uri="{FF2B5EF4-FFF2-40B4-BE49-F238E27FC236}">
                <a16:creationId xmlns:a16="http://schemas.microsoft.com/office/drawing/2014/main" id="{26BD8F5C-FD37-D10B-1C0D-E8AC6A0AE60C}"/>
              </a:ext>
            </a:extLst>
          </p:cNvPr>
          <p:cNvPicPr>
            <a:picLocks noChangeAspect="1"/>
          </p:cNvPicPr>
          <p:nvPr/>
        </p:nvPicPr>
        <p:blipFill>
          <a:blip r:embed="rId4"/>
          <a:srcRect l="2984" r="9938" b="-265"/>
          <a:stretch/>
        </p:blipFill>
        <p:spPr>
          <a:xfrm>
            <a:off x="4611321" y="1840624"/>
            <a:ext cx="5438605" cy="74531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Freeform 8">
            <a:extLst>
              <a:ext uri="{FF2B5EF4-FFF2-40B4-BE49-F238E27FC236}">
                <a16:creationId xmlns:a16="http://schemas.microsoft.com/office/drawing/2014/main" id="{B8451802-FE4B-48E3-E2BC-4711457A2602}"/>
              </a:ext>
            </a:extLst>
          </p:cNvPr>
          <p:cNvSpPr/>
          <p:nvPr/>
        </p:nvSpPr>
        <p:spPr>
          <a:xfrm>
            <a:off x="4611321" y="1833628"/>
            <a:ext cx="5447503" cy="7467138"/>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3" name="Immagine 22" descr="Immagine che contiene Danza, Magenta, persona&#10;&#10;Descrizione generata automaticamente">
            <a:extLst>
              <a:ext uri="{FF2B5EF4-FFF2-40B4-BE49-F238E27FC236}">
                <a16:creationId xmlns:a16="http://schemas.microsoft.com/office/drawing/2014/main" id="{B044F8A6-9093-82B0-C0F4-CDF514139B8C}"/>
              </a:ext>
            </a:extLst>
          </p:cNvPr>
          <p:cNvPicPr>
            <a:picLocks noChangeAspect="1"/>
          </p:cNvPicPr>
          <p:nvPr/>
        </p:nvPicPr>
        <p:blipFill>
          <a:blip r:embed="rId5"/>
          <a:srcRect l="19817" t="3398" r="28183" b="4734"/>
          <a:stretch/>
        </p:blipFill>
        <p:spPr>
          <a:xfrm>
            <a:off x="915386" y="1939158"/>
            <a:ext cx="3074282" cy="32681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 name="Group 3"/>
          <p:cNvGrpSpPr/>
          <p:nvPr/>
        </p:nvGrpSpPr>
        <p:grpSpPr>
          <a:xfrm>
            <a:off x="1198245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36559" y="1891915"/>
            <a:ext cx="3211617" cy="3371553"/>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txBody>
          <a:bodyPr/>
          <a:lstStyle/>
          <a:p>
            <a:endParaRPr lang="en-US"/>
          </a:p>
        </p:txBody>
      </p:sp>
      <p:sp>
        <p:nvSpPr>
          <p:cNvPr id="12" name="TextBox 12"/>
          <p:cNvSpPr txBox="1"/>
          <p:nvPr/>
        </p:nvSpPr>
        <p:spPr>
          <a:xfrm>
            <a:off x="10130001" y="1326459"/>
            <a:ext cx="6726449" cy="950260"/>
          </a:xfrm>
          <a:prstGeom prst="rect">
            <a:avLst/>
          </a:prstGeom>
        </p:spPr>
        <p:txBody>
          <a:bodyPr wrap="square" lIns="0" tIns="0" rIns="0" bIns="0" rtlCol="0" anchor="t">
            <a:spAutoFit/>
          </a:bodyPr>
          <a:lstStyle/>
          <a:p>
            <a:pPr>
              <a:lnSpc>
                <a:spcPts val="7431"/>
              </a:lnSpc>
            </a:pPr>
            <a:r>
              <a:rPr lang="en-US" sz="6300">
                <a:solidFill>
                  <a:srgbClr val="004AAD"/>
                </a:solidFill>
                <a:latin typeface="League Spartan"/>
                <a:ea typeface="League Spartan"/>
                <a:cs typeface="League Spartan"/>
                <a:sym typeface="League Spartan"/>
              </a:rPr>
              <a:t>OF TOUCH</a:t>
            </a:r>
          </a:p>
        </p:txBody>
      </p:sp>
      <p:sp>
        <p:nvSpPr>
          <p:cNvPr id="13" name="TextBox 13"/>
          <p:cNvSpPr txBox="1"/>
          <p:nvPr/>
        </p:nvSpPr>
        <p:spPr>
          <a:xfrm>
            <a:off x="10130001" y="441434"/>
            <a:ext cx="8448446" cy="923330"/>
          </a:xfrm>
          <a:prstGeom prst="rect">
            <a:avLst/>
          </a:prstGeom>
        </p:spPr>
        <p:txBody>
          <a:bodyPr wrap="square" lIns="0" tIns="0" rIns="0" bIns="0" rtlCol="0" anchor="t">
            <a:spAutoFit/>
          </a:bodyPr>
          <a:lstStyle/>
          <a:p>
            <a:pPr>
              <a:lnSpc>
                <a:spcPts val="7212"/>
              </a:lnSpc>
            </a:pPr>
            <a:r>
              <a:rPr lang="en-US" sz="6300" b="1">
                <a:solidFill>
                  <a:srgbClr val="000000"/>
                </a:solidFill>
                <a:latin typeface="Lato Bold"/>
                <a:ea typeface="Lato Bold"/>
                <a:cs typeface="Lato Bold"/>
                <a:sym typeface="Lato Bold"/>
              </a:rPr>
              <a:t>SENSORY NEURONS</a:t>
            </a:r>
          </a:p>
        </p:txBody>
      </p:sp>
      <p:pic>
        <p:nvPicPr>
          <p:cNvPr id="28" name="Immagine 27" descr="Immagine che contiene testo, schermata, Animazione&#10;&#10;Descrizione generata automaticamente">
            <a:extLst>
              <a:ext uri="{FF2B5EF4-FFF2-40B4-BE49-F238E27FC236}">
                <a16:creationId xmlns:a16="http://schemas.microsoft.com/office/drawing/2014/main" id="{8E142D1A-E06E-6C19-F914-4EB07C9BDC74}"/>
              </a:ext>
            </a:extLst>
          </p:cNvPr>
          <p:cNvPicPr>
            <a:picLocks noChangeAspect="1"/>
          </p:cNvPicPr>
          <p:nvPr/>
        </p:nvPicPr>
        <p:blipFill>
          <a:blip r:embed="rId6"/>
          <a:srcRect t="6375" r="48852" b="7261"/>
          <a:stretch/>
        </p:blipFill>
        <p:spPr>
          <a:xfrm>
            <a:off x="856265" y="5864554"/>
            <a:ext cx="3080949" cy="33836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9" name="Freeform 11">
            <a:extLst>
              <a:ext uri="{FF2B5EF4-FFF2-40B4-BE49-F238E27FC236}">
                <a16:creationId xmlns:a16="http://schemas.microsoft.com/office/drawing/2014/main" id="{DCE35F51-40B9-0E4D-067F-28C971772EE0}"/>
              </a:ext>
            </a:extLst>
          </p:cNvPr>
          <p:cNvSpPr/>
          <p:nvPr/>
        </p:nvSpPr>
        <p:spPr>
          <a:xfrm>
            <a:off x="797144" y="5872708"/>
            <a:ext cx="3211617" cy="3371553"/>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txBody>
          <a:bodyPr/>
          <a:lstStyle/>
          <a:p>
            <a:endParaRPr lang="en-US"/>
          </a:p>
        </p:txBody>
      </p:sp>
      <p:sp>
        <p:nvSpPr>
          <p:cNvPr id="556" name="Rettangolo con angoli arrotondati 555">
            <a:extLst>
              <a:ext uri="{FF2B5EF4-FFF2-40B4-BE49-F238E27FC236}">
                <a16:creationId xmlns:a16="http://schemas.microsoft.com/office/drawing/2014/main" id="{A50AC70D-B95F-F328-3B3D-64E425300A96}"/>
              </a:ext>
            </a:extLst>
          </p:cNvPr>
          <p:cNvSpPr/>
          <p:nvPr/>
        </p:nvSpPr>
        <p:spPr>
          <a:xfrm>
            <a:off x="11473543" y="2944790"/>
            <a:ext cx="4634189" cy="1434006"/>
          </a:xfrm>
          <a:prstGeom prst="roundRect">
            <a:avLst/>
          </a:prstGeom>
          <a:solidFill>
            <a:srgbClr val="004AAD"/>
          </a:solidFill>
          <a:ln>
            <a:solidFill>
              <a:srgbClr val="004A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800" err="1">
                <a:solidFill>
                  <a:schemeClr val="bg1">
                    <a:lumMod val="95000"/>
                  </a:schemeClr>
                </a:solidFill>
                <a:latin typeface="Poppins" panose="00000500000000000000" pitchFamily="2" charset="0"/>
                <a:ea typeface="Calibri"/>
                <a:cs typeface="Poppins" panose="00000500000000000000" pitchFamily="2" charset="0"/>
              </a:rPr>
              <a:t>Innocuous</a:t>
            </a:r>
            <a:r>
              <a:rPr lang="it-IT" sz="2800">
                <a:solidFill>
                  <a:schemeClr val="bg1">
                    <a:lumMod val="95000"/>
                  </a:schemeClr>
                </a:solidFill>
                <a:latin typeface="Poppins" panose="00000500000000000000" pitchFamily="2" charset="0"/>
                <a:ea typeface="Calibri"/>
                <a:cs typeface="Poppins" panose="00000500000000000000" pitchFamily="2" charset="0"/>
              </a:rPr>
              <a:t> </a:t>
            </a:r>
            <a:r>
              <a:rPr lang="it-IT" sz="2800" err="1">
                <a:solidFill>
                  <a:schemeClr val="bg1">
                    <a:lumMod val="95000"/>
                  </a:schemeClr>
                </a:solidFill>
                <a:latin typeface="Poppins" panose="00000500000000000000" pitchFamily="2" charset="0"/>
                <a:ea typeface="Calibri"/>
                <a:cs typeface="Poppins" panose="00000500000000000000" pitchFamily="2" charset="0"/>
              </a:rPr>
              <a:t>Stimulation</a:t>
            </a:r>
            <a:endParaRPr lang="it-IT" sz="2800">
              <a:solidFill>
                <a:schemeClr val="bg1">
                  <a:lumMod val="95000"/>
                </a:schemeClr>
              </a:solidFill>
              <a:latin typeface="Poppins" panose="00000500000000000000" pitchFamily="2" charset="0"/>
              <a:ea typeface="Calibri"/>
              <a:cs typeface="Poppins" panose="00000500000000000000" pitchFamily="2" charset="0"/>
            </a:endParaRPr>
          </a:p>
          <a:p>
            <a:pPr algn="ctr"/>
            <a:r>
              <a:rPr lang="it-IT" sz="2800">
                <a:solidFill>
                  <a:schemeClr val="bg1">
                    <a:lumMod val="95000"/>
                  </a:schemeClr>
                </a:solidFill>
                <a:latin typeface="Poppins" panose="00000500000000000000" pitchFamily="2" charset="0"/>
                <a:ea typeface="Calibri"/>
                <a:cs typeface="Poppins" panose="00000500000000000000" pitchFamily="2" charset="0"/>
              </a:rPr>
              <a:t>(</a:t>
            </a:r>
            <a:r>
              <a:rPr lang="it-IT" sz="2800" err="1">
                <a:solidFill>
                  <a:schemeClr val="bg1">
                    <a:lumMod val="95000"/>
                  </a:schemeClr>
                </a:solidFill>
                <a:latin typeface="Poppins" panose="00000500000000000000" pitchFamily="2" charset="0"/>
                <a:ea typeface="Calibri"/>
                <a:cs typeface="Poppins" panose="00000500000000000000" pitchFamily="2" charset="0"/>
              </a:rPr>
              <a:t>LTMRs</a:t>
            </a:r>
            <a:r>
              <a:rPr lang="it-IT" sz="2800">
                <a:solidFill>
                  <a:schemeClr val="bg1">
                    <a:lumMod val="95000"/>
                  </a:schemeClr>
                </a:solidFill>
                <a:latin typeface="Poppins" panose="00000500000000000000" pitchFamily="2" charset="0"/>
                <a:ea typeface="Calibri"/>
                <a:cs typeface="Poppins" panose="00000500000000000000" pitchFamily="2" charset="0"/>
              </a:rPr>
              <a:t>)</a:t>
            </a:r>
          </a:p>
        </p:txBody>
      </p:sp>
      <p:sp>
        <p:nvSpPr>
          <p:cNvPr id="557" name="Rettangolo con angoli arrotondati 556">
            <a:extLst>
              <a:ext uri="{FF2B5EF4-FFF2-40B4-BE49-F238E27FC236}">
                <a16:creationId xmlns:a16="http://schemas.microsoft.com/office/drawing/2014/main" id="{A0FDA3B8-A0DF-F7AC-35B9-002490192418}"/>
              </a:ext>
            </a:extLst>
          </p:cNvPr>
          <p:cNvSpPr/>
          <p:nvPr/>
        </p:nvSpPr>
        <p:spPr>
          <a:xfrm>
            <a:off x="11474410" y="4774095"/>
            <a:ext cx="4633321" cy="1434006"/>
          </a:xfrm>
          <a:prstGeom prst="roundRect">
            <a:avLst/>
          </a:prstGeom>
          <a:solidFill>
            <a:srgbClr val="004AAD"/>
          </a:solidFill>
          <a:ln>
            <a:solidFill>
              <a:srgbClr val="004A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800" err="1">
                <a:solidFill>
                  <a:schemeClr val="bg1">
                    <a:lumMod val="95000"/>
                  </a:schemeClr>
                </a:solidFill>
                <a:latin typeface="Poppins" panose="00000500000000000000" pitchFamily="2" charset="0"/>
                <a:ea typeface="Calibri"/>
                <a:cs typeface="Poppins" panose="00000500000000000000" pitchFamily="2" charset="0"/>
              </a:rPr>
              <a:t>Harmful</a:t>
            </a:r>
            <a:r>
              <a:rPr lang="it-IT" sz="2800">
                <a:solidFill>
                  <a:schemeClr val="bg1">
                    <a:lumMod val="95000"/>
                  </a:schemeClr>
                </a:solidFill>
                <a:latin typeface="Poppins" panose="00000500000000000000" pitchFamily="2" charset="0"/>
                <a:ea typeface="Calibri"/>
                <a:cs typeface="Poppins" panose="00000500000000000000" pitchFamily="2" charset="0"/>
              </a:rPr>
              <a:t> </a:t>
            </a:r>
            <a:r>
              <a:rPr lang="it-IT" sz="2800" err="1">
                <a:solidFill>
                  <a:schemeClr val="bg1">
                    <a:lumMod val="95000"/>
                  </a:schemeClr>
                </a:solidFill>
                <a:latin typeface="Poppins" panose="00000500000000000000" pitchFamily="2" charset="0"/>
                <a:ea typeface="Calibri"/>
                <a:cs typeface="Poppins" panose="00000500000000000000" pitchFamily="2" charset="0"/>
              </a:rPr>
              <a:t>Stimulation</a:t>
            </a:r>
            <a:endParaRPr lang="it-IT" sz="2800">
              <a:solidFill>
                <a:schemeClr val="bg1">
                  <a:lumMod val="95000"/>
                </a:schemeClr>
              </a:solidFill>
              <a:latin typeface="Poppins" panose="00000500000000000000" pitchFamily="2" charset="0"/>
              <a:ea typeface="Calibri"/>
              <a:cs typeface="Poppins" panose="00000500000000000000" pitchFamily="2" charset="0"/>
            </a:endParaRPr>
          </a:p>
          <a:p>
            <a:pPr algn="ctr"/>
            <a:r>
              <a:rPr lang="it-IT" sz="2800">
                <a:solidFill>
                  <a:schemeClr val="bg1">
                    <a:lumMod val="95000"/>
                  </a:schemeClr>
                </a:solidFill>
                <a:latin typeface="Poppins" panose="00000500000000000000" pitchFamily="2" charset="0"/>
                <a:ea typeface="Calibri"/>
                <a:cs typeface="Poppins" panose="00000500000000000000" pitchFamily="2" charset="0"/>
              </a:rPr>
              <a:t>(</a:t>
            </a:r>
            <a:r>
              <a:rPr lang="it-IT" sz="2800" err="1">
                <a:solidFill>
                  <a:schemeClr val="bg1">
                    <a:lumMod val="95000"/>
                  </a:schemeClr>
                </a:solidFill>
                <a:latin typeface="Poppins" panose="00000500000000000000" pitchFamily="2" charset="0"/>
                <a:ea typeface="Calibri"/>
                <a:cs typeface="Poppins" panose="00000500000000000000" pitchFamily="2" charset="0"/>
              </a:rPr>
              <a:t>HTMRs</a:t>
            </a:r>
            <a:r>
              <a:rPr lang="it-IT" sz="2800">
                <a:solidFill>
                  <a:schemeClr val="bg1">
                    <a:lumMod val="95000"/>
                  </a:schemeClr>
                </a:solidFill>
                <a:latin typeface="Poppins" panose="00000500000000000000" pitchFamily="2" charset="0"/>
                <a:ea typeface="Calibri"/>
                <a:cs typeface="Poppins" panose="00000500000000000000" pitchFamily="2" charset="0"/>
              </a:rPr>
              <a:t>)</a:t>
            </a:r>
          </a:p>
        </p:txBody>
      </p:sp>
    </p:spTree>
    <p:extLst>
      <p:ext uri="{BB962C8B-B14F-4D97-AF65-F5344CB8AC3E}">
        <p14:creationId xmlns:p14="http://schemas.microsoft.com/office/powerpoint/2010/main" val="3614814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7ECD5F04-0675-3BEB-B64D-4C9A419381C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pic>
        <p:nvPicPr>
          <p:cNvPr id="27" name="Immagine 26" descr="Immagine che contiene disegno, schizzo, arte, cartone animato&#10;&#10;Descrizione generata automaticamente">
            <a:extLst>
              <a:ext uri="{FF2B5EF4-FFF2-40B4-BE49-F238E27FC236}">
                <a16:creationId xmlns:a16="http://schemas.microsoft.com/office/drawing/2014/main" id="{26BD8F5C-FD37-D10B-1C0D-E8AC6A0AE60C}"/>
              </a:ext>
            </a:extLst>
          </p:cNvPr>
          <p:cNvPicPr>
            <a:picLocks noChangeAspect="1"/>
          </p:cNvPicPr>
          <p:nvPr/>
        </p:nvPicPr>
        <p:blipFill>
          <a:blip r:embed="rId4"/>
          <a:srcRect l="2984" r="9938" b="-265"/>
          <a:stretch/>
        </p:blipFill>
        <p:spPr>
          <a:xfrm>
            <a:off x="4611321" y="1840624"/>
            <a:ext cx="5438605" cy="74531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Freeform 8">
            <a:extLst>
              <a:ext uri="{FF2B5EF4-FFF2-40B4-BE49-F238E27FC236}">
                <a16:creationId xmlns:a16="http://schemas.microsoft.com/office/drawing/2014/main" id="{B8451802-FE4B-48E3-E2BC-4711457A2602}"/>
              </a:ext>
            </a:extLst>
          </p:cNvPr>
          <p:cNvSpPr/>
          <p:nvPr/>
        </p:nvSpPr>
        <p:spPr>
          <a:xfrm>
            <a:off x="4611321" y="1833628"/>
            <a:ext cx="5447503" cy="7467138"/>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4AAD"/>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3" name="Immagine 22" descr="Immagine che contiene Danza, Magenta, persona&#10;&#10;Descrizione generata automaticamente">
            <a:extLst>
              <a:ext uri="{FF2B5EF4-FFF2-40B4-BE49-F238E27FC236}">
                <a16:creationId xmlns:a16="http://schemas.microsoft.com/office/drawing/2014/main" id="{B044F8A6-9093-82B0-C0F4-CDF514139B8C}"/>
              </a:ext>
            </a:extLst>
          </p:cNvPr>
          <p:cNvPicPr>
            <a:picLocks noChangeAspect="1"/>
          </p:cNvPicPr>
          <p:nvPr/>
        </p:nvPicPr>
        <p:blipFill>
          <a:blip r:embed="rId5"/>
          <a:srcRect l="19817" t="3398" r="28183" b="4734"/>
          <a:stretch/>
        </p:blipFill>
        <p:spPr>
          <a:xfrm>
            <a:off x="915386" y="1939158"/>
            <a:ext cx="3074282" cy="32681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 name="Group 3"/>
          <p:cNvGrpSpPr/>
          <p:nvPr/>
        </p:nvGrpSpPr>
        <p:grpSpPr>
          <a:xfrm>
            <a:off x="11982450" y="8997950"/>
            <a:ext cx="2514600" cy="260350"/>
            <a:chOff x="0" y="0"/>
            <a:chExt cx="662281" cy="68570"/>
          </a:xfrm>
        </p:grpSpPr>
        <p:sp>
          <p:nvSpPr>
            <p:cNvPr id="4" name="Freeform 4"/>
            <p:cNvSpPr/>
            <p:nvPr/>
          </p:nvSpPr>
          <p:spPr>
            <a:xfrm>
              <a:off x="0" y="0"/>
              <a:ext cx="662281" cy="68570"/>
            </a:xfrm>
            <a:custGeom>
              <a:avLst/>
              <a:gdLst/>
              <a:ahLst/>
              <a:cxnLst/>
              <a:rect l="l" t="t" r="r" b="b"/>
              <a:pathLst>
                <a:path w="662281" h="68570">
                  <a:moveTo>
                    <a:pt x="0" y="0"/>
                  </a:moveTo>
                  <a:lnTo>
                    <a:pt x="662281" y="0"/>
                  </a:lnTo>
                  <a:lnTo>
                    <a:pt x="662281" y="68570"/>
                  </a:lnTo>
                  <a:lnTo>
                    <a:pt x="0" y="68570"/>
                  </a:lnTo>
                  <a:close/>
                </a:path>
              </a:pathLst>
            </a:custGeom>
            <a:solidFill>
              <a:srgbClr val="004AAD"/>
            </a:solidFill>
          </p:spPr>
          <p:txBody>
            <a:bodyPr/>
            <a:lstStyle/>
            <a:p>
              <a:endParaRPr lang="en-US"/>
            </a:p>
          </p:txBody>
        </p:sp>
        <p:sp>
          <p:nvSpPr>
            <p:cNvPr id="5" name="TextBox 5"/>
            <p:cNvSpPr txBox="1"/>
            <p:nvPr/>
          </p:nvSpPr>
          <p:spPr>
            <a:xfrm>
              <a:off x="0" y="-47625"/>
              <a:ext cx="662281" cy="11619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36559" y="1891915"/>
            <a:ext cx="3211617" cy="3371553"/>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txBody>
          <a:bodyPr/>
          <a:lstStyle/>
          <a:p>
            <a:endParaRPr lang="en-US"/>
          </a:p>
        </p:txBody>
      </p:sp>
      <p:sp>
        <p:nvSpPr>
          <p:cNvPr id="12" name="TextBox 12"/>
          <p:cNvSpPr txBox="1"/>
          <p:nvPr/>
        </p:nvSpPr>
        <p:spPr>
          <a:xfrm>
            <a:off x="10130001" y="1326459"/>
            <a:ext cx="6726449" cy="950260"/>
          </a:xfrm>
          <a:prstGeom prst="rect">
            <a:avLst/>
          </a:prstGeom>
        </p:spPr>
        <p:txBody>
          <a:bodyPr wrap="square" lIns="0" tIns="0" rIns="0" bIns="0" rtlCol="0" anchor="t">
            <a:spAutoFit/>
          </a:bodyPr>
          <a:lstStyle/>
          <a:p>
            <a:pPr>
              <a:lnSpc>
                <a:spcPts val="7431"/>
              </a:lnSpc>
            </a:pPr>
            <a:r>
              <a:rPr lang="en-US" sz="6300">
                <a:solidFill>
                  <a:srgbClr val="004AAD"/>
                </a:solidFill>
                <a:latin typeface="League Spartan"/>
                <a:ea typeface="League Spartan"/>
                <a:cs typeface="League Spartan"/>
                <a:sym typeface="League Spartan"/>
              </a:rPr>
              <a:t>OF TOUCH</a:t>
            </a:r>
          </a:p>
        </p:txBody>
      </p:sp>
      <p:sp>
        <p:nvSpPr>
          <p:cNvPr id="13" name="TextBox 13"/>
          <p:cNvSpPr txBox="1"/>
          <p:nvPr/>
        </p:nvSpPr>
        <p:spPr>
          <a:xfrm>
            <a:off x="10130001" y="441434"/>
            <a:ext cx="8448446" cy="923330"/>
          </a:xfrm>
          <a:prstGeom prst="rect">
            <a:avLst/>
          </a:prstGeom>
        </p:spPr>
        <p:txBody>
          <a:bodyPr wrap="square" lIns="0" tIns="0" rIns="0" bIns="0" rtlCol="0" anchor="t">
            <a:spAutoFit/>
          </a:bodyPr>
          <a:lstStyle/>
          <a:p>
            <a:pPr>
              <a:lnSpc>
                <a:spcPts val="7212"/>
              </a:lnSpc>
            </a:pPr>
            <a:r>
              <a:rPr lang="en-US" sz="6300" b="1">
                <a:solidFill>
                  <a:srgbClr val="000000"/>
                </a:solidFill>
                <a:latin typeface="Lato Bold"/>
                <a:ea typeface="Lato Bold"/>
                <a:cs typeface="Lato Bold"/>
                <a:sym typeface="Lato Bold"/>
              </a:rPr>
              <a:t>SENSORY NEURONS</a:t>
            </a:r>
          </a:p>
        </p:txBody>
      </p:sp>
      <p:pic>
        <p:nvPicPr>
          <p:cNvPr id="28" name="Immagine 27" descr="Immagine che contiene testo, schermata, Animazione&#10;&#10;Descrizione generata automaticamente">
            <a:extLst>
              <a:ext uri="{FF2B5EF4-FFF2-40B4-BE49-F238E27FC236}">
                <a16:creationId xmlns:a16="http://schemas.microsoft.com/office/drawing/2014/main" id="{8E142D1A-E06E-6C19-F914-4EB07C9BDC74}"/>
              </a:ext>
            </a:extLst>
          </p:cNvPr>
          <p:cNvPicPr>
            <a:picLocks noChangeAspect="1"/>
          </p:cNvPicPr>
          <p:nvPr/>
        </p:nvPicPr>
        <p:blipFill>
          <a:blip r:embed="rId6"/>
          <a:srcRect t="6375" r="48852" b="7261"/>
          <a:stretch/>
        </p:blipFill>
        <p:spPr>
          <a:xfrm>
            <a:off x="856265" y="5864554"/>
            <a:ext cx="3080949" cy="33836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9" name="Freeform 11">
            <a:extLst>
              <a:ext uri="{FF2B5EF4-FFF2-40B4-BE49-F238E27FC236}">
                <a16:creationId xmlns:a16="http://schemas.microsoft.com/office/drawing/2014/main" id="{DCE35F51-40B9-0E4D-067F-28C971772EE0}"/>
              </a:ext>
            </a:extLst>
          </p:cNvPr>
          <p:cNvSpPr/>
          <p:nvPr/>
        </p:nvSpPr>
        <p:spPr>
          <a:xfrm>
            <a:off x="797144" y="5872708"/>
            <a:ext cx="3211617" cy="3371553"/>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4AAD"/>
          </a:solidFill>
        </p:spPr>
        <p:txBody>
          <a:bodyPr/>
          <a:lstStyle/>
          <a:p>
            <a:endParaRPr lang="en-US"/>
          </a:p>
        </p:txBody>
      </p:sp>
      <p:grpSp>
        <p:nvGrpSpPr>
          <p:cNvPr id="554" name="Gruppo 553">
            <a:extLst>
              <a:ext uri="{FF2B5EF4-FFF2-40B4-BE49-F238E27FC236}">
                <a16:creationId xmlns:a16="http://schemas.microsoft.com/office/drawing/2014/main" id="{F10BE79D-4BFB-CD67-57D9-976C1D3BAACB}"/>
              </a:ext>
            </a:extLst>
          </p:cNvPr>
          <p:cNvGrpSpPr/>
          <p:nvPr/>
        </p:nvGrpSpPr>
        <p:grpSpPr>
          <a:xfrm>
            <a:off x="10693553" y="2564285"/>
            <a:ext cx="3195735" cy="3060665"/>
            <a:chOff x="11283488" y="3098914"/>
            <a:chExt cx="3195735" cy="3060665"/>
          </a:xfrm>
        </p:grpSpPr>
        <p:sp>
          <p:nvSpPr>
            <p:cNvPr id="474" name="Rettangolo con angoli arrotondati 473">
              <a:extLst>
                <a:ext uri="{FF2B5EF4-FFF2-40B4-BE49-F238E27FC236}">
                  <a16:creationId xmlns:a16="http://schemas.microsoft.com/office/drawing/2014/main" id="{9448A728-9C44-653E-4C33-BCC427D1AB01}"/>
                </a:ext>
              </a:extLst>
            </p:cNvPr>
            <p:cNvSpPr/>
            <p:nvPr/>
          </p:nvSpPr>
          <p:spPr>
            <a:xfrm>
              <a:off x="11283489" y="3098914"/>
              <a:ext cx="3195734" cy="793102"/>
            </a:xfrm>
            <a:prstGeom prst="roundRect">
              <a:avLst/>
            </a:prstGeom>
            <a:solidFill>
              <a:srgbClr val="004AAD"/>
            </a:solidFill>
            <a:ln>
              <a:solidFill>
                <a:srgbClr val="004A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8" name="CasellaDiTesto 547">
              <a:extLst>
                <a:ext uri="{FF2B5EF4-FFF2-40B4-BE49-F238E27FC236}">
                  <a16:creationId xmlns:a16="http://schemas.microsoft.com/office/drawing/2014/main" id="{4F218269-8E5E-475C-1C90-7FDF7B8858EC}"/>
                </a:ext>
              </a:extLst>
            </p:cNvPr>
            <p:cNvSpPr txBox="1"/>
            <p:nvPr/>
          </p:nvSpPr>
          <p:spPr>
            <a:xfrm>
              <a:off x="11337821" y="3210667"/>
              <a:ext cx="3097161" cy="584775"/>
            </a:xfrm>
            <a:prstGeom prst="rect">
              <a:avLst/>
            </a:prstGeom>
            <a:solidFill>
              <a:srgbClr val="004AAD"/>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it-IT" sz="3200" err="1">
                  <a:solidFill>
                    <a:schemeClr val="bg1">
                      <a:lumMod val="95000"/>
                    </a:schemeClr>
                  </a:solidFill>
                  <a:ea typeface="Calibri"/>
                  <a:cs typeface="Calibri"/>
                </a:rPr>
                <a:t>Exteroceptive</a:t>
              </a:r>
              <a:endParaRPr lang="it-IT" sz="3200" err="1">
                <a:solidFill>
                  <a:schemeClr val="bg1">
                    <a:lumMod val="95000"/>
                  </a:schemeClr>
                </a:solidFill>
              </a:endParaRPr>
            </a:p>
          </p:txBody>
        </p:sp>
        <p:sp>
          <p:nvSpPr>
            <p:cNvPr id="549" name="Rettangolo con angoli arrotondati 548">
              <a:extLst>
                <a:ext uri="{FF2B5EF4-FFF2-40B4-BE49-F238E27FC236}">
                  <a16:creationId xmlns:a16="http://schemas.microsoft.com/office/drawing/2014/main" id="{46E8ABD8-2865-D5E5-216B-AB12B4E06520}"/>
                </a:ext>
              </a:extLst>
            </p:cNvPr>
            <p:cNvSpPr/>
            <p:nvPr/>
          </p:nvSpPr>
          <p:spPr>
            <a:xfrm>
              <a:off x="11283488" y="5366477"/>
              <a:ext cx="3195734" cy="793102"/>
            </a:xfrm>
            <a:prstGeom prst="roundRect">
              <a:avLst/>
            </a:prstGeom>
            <a:solidFill>
              <a:srgbClr val="004AAD"/>
            </a:solidFill>
            <a:ln>
              <a:solidFill>
                <a:srgbClr val="004A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0" name="CasellaDiTesto 549">
              <a:extLst>
                <a:ext uri="{FF2B5EF4-FFF2-40B4-BE49-F238E27FC236}">
                  <a16:creationId xmlns:a16="http://schemas.microsoft.com/office/drawing/2014/main" id="{51122DE8-6969-A577-F5F2-4C0186111183}"/>
                </a:ext>
              </a:extLst>
            </p:cNvPr>
            <p:cNvSpPr txBox="1"/>
            <p:nvPr/>
          </p:nvSpPr>
          <p:spPr>
            <a:xfrm>
              <a:off x="11337821" y="5478230"/>
              <a:ext cx="3097161" cy="584775"/>
            </a:xfrm>
            <a:prstGeom prst="rect">
              <a:avLst/>
            </a:prstGeom>
            <a:solidFill>
              <a:srgbClr val="004AAD"/>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it-IT" sz="3200" err="1">
                  <a:solidFill>
                    <a:schemeClr val="bg1">
                      <a:lumMod val="95000"/>
                    </a:schemeClr>
                  </a:solidFill>
                  <a:ea typeface="Calibri"/>
                  <a:cs typeface="Calibri"/>
                </a:rPr>
                <a:t>Proprioceptive</a:t>
              </a:r>
              <a:endParaRPr lang="it-IT" sz="3200" err="1">
                <a:solidFill>
                  <a:schemeClr val="bg1">
                    <a:lumMod val="95000"/>
                  </a:schemeClr>
                </a:solidFill>
              </a:endParaRPr>
            </a:p>
          </p:txBody>
        </p:sp>
        <p:sp>
          <p:nvSpPr>
            <p:cNvPr id="551" name="Rettangolo con angoli arrotondati 550">
              <a:extLst>
                <a:ext uri="{FF2B5EF4-FFF2-40B4-BE49-F238E27FC236}">
                  <a16:creationId xmlns:a16="http://schemas.microsoft.com/office/drawing/2014/main" id="{F4946FAE-7F94-D6D1-5EDB-80003A19A034}"/>
                </a:ext>
              </a:extLst>
            </p:cNvPr>
            <p:cNvSpPr/>
            <p:nvPr/>
          </p:nvSpPr>
          <p:spPr>
            <a:xfrm>
              <a:off x="11283488" y="4241913"/>
              <a:ext cx="3195734" cy="793102"/>
            </a:xfrm>
            <a:prstGeom prst="roundRect">
              <a:avLst/>
            </a:prstGeom>
            <a:solidFill>
              <a:srgbClr val="004AAD"/>
            </a:solidFill>
            <a:ln>
              <a:solidFill>
                <a:srgbClr val="004A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2" name="CasellaDiTesto 551">
              <a:extLst>
                <a:ext uri="{FF2B5EF4-FFF2-40B4-BE49-F238E27FC236}">
                  <a16:creationId xmlns:a16="http://schemas.microsoft.com/office/drawing/2014/main" id="{2266CF0B-F4FA-B141-851E-8B09ED82D3B5}"/>
                </a:ext>
              </a:extLst>
            </p:cNvPr>
            <p:cNvSpPr txBox="1"/>
            <p:nvPr/>
          </p:nvSpPr>
          <p:spPr>
            <a:xfrm>
              <a:off x="11337820" y="4353667"/>
              <a:ext cx="3097161" cy="584775"/>
            </a:xfrm>
            <a:prstGeom prst="rect">
              <a:avLst/>
            </a:prstGeom>
            <a:solidFill>
              <a:srgbClr val="004AAD"/>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it-IT" sz="3200" err="1">
                  <a:solidFill>
                    <a:schemeClr val="bg1">
                      <a:lumMod val="95000"/>
                    </a:schemeClr>
                  </a:solidFill>
                  <a:ea typeface="Calibri"/>
                  <a:cs typeface="Calibri"/>
                </a:rPr>
                <a:t>Interoceptive</a:t>
              </a:r>
              <a:endParaRPr lang="it-IT" sz="3200" err="1">
                <a:solidFill>
                  <a:schemeClr val="bg1">
                    <a:lumMod val="95000"/>
                  </a:schemeClr>
                </a:solidFill>
              </a:endParaRPr>
            </a:p>
          </p:txBody>
        </p:sp>
      </p:grpSp>
      <p:sp>
        <p:nvSpPr>
          <p:cNvPr id="556" name="Rettangolo con angoli arrotondati 555">
            <a:extLst>
              <a:ext uri="{FF2B5EF4-FFF2-40B4-BE49-F238E27FC236}">
                <a16:creationId xmlns:a16="http://schemas.microsoft.com/office/drawing/2014/main" id="{A50AC70D-B95F-F328-3B3D-64E425300A96}"/>
              </a:ext>
            </a:extLst>
          </p:cNvPr>
          <p:cNvSpPr/>
          <p:nvPr/>
        </p:nvSpPr>
        <p:spPr>
          <a:xfrm>
            <a:off x="14035291" y="6403780"/>
            <a:ext cx="3195734" cy="793102"/>
          </a:xfrm>
          <a:prstGeom prst="roundRect">
            <a:avLst/>
          </a:prstGeom>
          <a:solidFill>
            <a:srgbClr val="004AAD"/>
          </a:solidFill>
          <a:ln>
            <a:solidFill>
              <a:srgbClr val="004A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err="1">
                <a:solidFill>
                  <a:schemeClr val="bg1">
                    <a:lumMod val="95000"/>
                  </a:schemeClr>
                </a:solidFill>
                <a:ea typeface="Calibri"/>
                <a:cs typeface="Calibri"/>
              </a:rPr>
              <a:t>Innocuous</a:t>
            </a:r>
            <a:r>
              <a:rPr lang="it-IT" sz="2400">
                <a:solidFill>
                  <a:schemeClr val="bg1">
                    <a:lumMod val="95000"/>
                  </a:schemeClr>
                </a:solidFill>
                <a:ea typeface="Calibri"/>
                <a:cs typeface="Calibri"/>
              </a:rPr>
              <a:t> </a:t>
            </a:r>
            <a:r>
              <a:rPr lang="it-IT" sz="2400" err="1">
                <a:solidFill>
                  <a:schemeClr val="bg1">
                    <a:lumMod val="95000"/>
                  </a:schemeClr>
                </a:solidFill>
                <a:ea typeface="Calibri"/>
                <a:cs typeface="Calibri"/>
              </a:rPr>
              <a:t>Stimulation</a:t>
            </a:r>
            <a:endParaRPr lang="it-IT" sz="2400">
              <a:solidFill>
                <a:schemeClr val="bg1">
                  <a:lumMod val="95000"/>
                </a:schemeClr>
              </a:solidFill>
              <a:ea typeface="Calibri"/>
              <a:cs typeface="Calibri"/>
            </a:endParaRPr>
          </a:p>
          <a:p>
            <a:pPr algn="ctr"/>
            <a:r>
              <a:rPr lang="it-IT" sz="2400">
                <a:solidFill>
                  <a:schemeClr val="bg1">
                    <a:lumMod val="95000"/>
                  </a:schemeClr>
                </a:solidFill>
                <a:ea typeface="Calibri"/>
                <a:cs typeface="Calibri"/>
              </a:rPr>
              <a:t>(</a:t>
            </a:r>
            <a:r>
              <a:rPr lang="it-IT" sz="2400" err="1">
                <a:solidFill>
                  <a:schemeClr val="bg1">
                    <a:lumMod val="95000"/>
                  </a:schemeClr>
                </a:solidFill>
                <a:ea typeface="Calibri"/>
                <a:cs typeface="Calibri"/>
              </a:rPr>
              <a:t>LTMRs</a:t>
            </a:r>
            <a:r>
              <a:rPr lang="it-IT" sz="2400">
                <a:solidFill>
                  <a:schemeClr val="bg1">
                    <a:lumMod val="95000"/>
                  </a:schemeClr>
                </a:solidFill>
                <a:ea typeface="Calibri"/>
                <a:cs typeface="Calibri"/>
              </a:rPr>
              <a:t>)</a:t>
            </a:r>
          </a:p>
        </p:txBody>
      </p:sp>
      <p:sp>
        <p:nvSpPr>
          <p:cNvPr id="557" name="Rettangolo con angoli arrotondati 556">
            <a:extLst>
              <a:ext uri="{FF2B5EF4-FFF2-40B4-BE49-F238E27FC236}">
                <a16:creationId xmlns:a16="http://schemas.microsoft.com/office/drawing/2014/main" id="{A0FDA3B8-A0DF-F7AC-35B9-002490192418}"/>
              </a:ext>
            </a:extLst>
          </p:cNvPr>
          <p:cNvSpPr/>
          <p:nvPr/>
        </p:nvSpPr>
        <p:spPr>
          <a:xfrm>
            <a:off x="14035290" y="7565215"/>
            <a:ext cx="3195734" cy="793102"/>
          </a:xfrm>
          <a:prstGeom prst="roundRect">
            <a:avLst/>
          </a:prstGeom>
          <a:solidFill>
            <a:srgbClr val="004AAD"/>
          </a:solidFill>
          <a:ln>
            <a:solidFill>
              <a:srgbClr val="004AAD"/>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400" err="1">
                <a:solidFill>
                  <a:schemeClr val="bg1">
                    <a:lumMod val="95000"/>
                  </a:schemeClr>
                </a:solidFill>
                <a:ea typeface="Calibri"/>
                <a:cs typeface="Calibri"/>
              </a:rPr>
              <a:t>Harmful</a:t>
            </a:r>
            <a:r>
              <a:rPr lang="it-IT" sz="2400">
                <a:solidFill>
                  <a:schemeClr val="bg1">
                    <a:lumMod val="95000"/>
                  </a:schemeClr>
                </a:solidFill>
                <a:ea typeface="Calibri"/>
                <a:cs typeface="Calibri"/>
              </a:rPr>
              <a:t> </a:t>
            </a:r>
            <a:r>
              <a:rPr lang="it-IT" sz="2400" err="1">
                <a:solidFill>
                  <a:schemeClr val="bg1">
                    <a:lumMod val="95000"/>
                  </a:schemeClr>
                </a:solidFill>
                <a:ea typeface="Calibri"/>
                <a:cs typeface="Calibri"/>
              </a:rPr>
              <a:t>Stimulation</a:t>
            </a:r>
            <a:endParaRPr lang="it-IT" sz="2400">
              <a:solidFill>
                <a:schemeClr val="bg1">
                  <a:lumMod val="95000"/>
                </a:schemeClr>
              </a:solidFill>
              <a:ea typeface="Calibri"/>
              <a:cs typeface="Calibri"/>
            </a:endParaRPr>
          </a:p>
          <a:p>
            <a:pPr algn="ctr"/>
            <a:r>
              <a:rPr lang="it-IT" sz="2400">
                <a:solidFill>
                  <a:schemeClr val="bg1">
                    <a:lumMod val="95000"/>
                  </a:schemeClr>
                </a:solidFill>
                <a:ea typeface="Calibri"/>
                <a:cs typeface="Calibri"/>
              </a:rPr>
              <a:t>(</a:t>
            </a:r>
            <a:r>
              <a:rPr lang="it-IT" sz="2400" err="1">
                <a:solidFill>
                  <a:schemeClr val="bg1">
                    <a:lumMod val="95000"/>
                  </a:schemeClr>
                </a:solidFill>
                <a:ea typeface="Calibri"/>
                <a:cs typeface="Calibri"/>
              </a:rPr>
              <a:t>HTMRs</a:t>
            </a:r>
            <a:r>
              <a:rPr lang="it-IT" sz="2400">
                <a:solidFill>
                  <a:schemeClr val="bg1">
                    <a:lumMod val="95000"/>
                  </a:schemeClr>
                </a:solidFill>
                <a:ea typeface="Calibri"/>
                <a:cs typeface="Calibri"/>
              </a:rPr>
              <a:t>)</a:t>
            </a:r>
          </a:p>
        </p:txBody>
      </p:sp>
    </p:spTree>
    <p:extLst>
      <p:ext uri="{BB962C8B-B14F-4D97-AF65-F5344CB8AC3E}">
        <p14:creationId xmlns:p14="http://schemas.microsoft.com/office/powerpoint/2010/main" val="1406440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4eaacec-bd45-430a-a188-36925b48c59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78FBF8A0F1F02A43B3AA8EA48FC8F25C" ma:contentTypeVersion="11" ma:contentTypeDescription="Crear nuevo documento." ma:contentTypeScope="" ma:versionID="ac1c48612b288724db9fa77ab4672548">
  <xsd:schema xmlns:xsd="http://www.w3.org/2001/XMLSchema" xmlns:xs="http://www.w3.org/2001/XMLSchema" xmlns:p="http://schemas.microsoft.com/office/2006/metadata/properties" xmlns:ns2="e4eaacec-bd45-430a-a188-36925b48c59f" targetNamespace="http://schemas.microsoft.com/office/2006/metadata/properties" ma:root="true" ma:fieldsID="c7f505b372453c44d23609ebdd5d09a4" ns2:_="">
    <xsd:import namespace="e4eaacec-bd45-430a-a188-36925b48c59f"/>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aacec-bd45-430a-a188-36925b48c59f"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b3f316dc-fb4b-4146-8b22-f4ef2efe4b04"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05A47-451A-4911-8AF3-9C0986F4A8E2}">
  <ds:schemaRefs>
    <ds:schemaRef ds:uri="http://schemas.openxmlformats.org/package/2006/metadata/core-properties"/>
    <ds:schemaRef ds:uri="http://purl.org/dc/terms/"/>
    <ds:schemaRef ds:uri="b3234a84-ce38-4714-8671-6f9a989b0d2f"/>
    <ds:schemaRef ds:uri="http://purl.org/dc/dcmitype/"/>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460BF734-79E3-490A-A44E-D52F3DFB6A70}"/>
</file>

<file path=customXml/itemProps3.xml><?xml version="1.0" encoding="utf-8"?>
<ds:datastoreItem xmlns:ds="http://schemas.openxmlformats.org/officeDocument/2006/customXml" ds:itemID="{C315104E-90A6-4F89-AAED-F1D2EE28E6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TotalTime>
  <Words>3608</Words>
  <Application>Microsoft Office PowerPoint</Application>
  <PresentationFormat>Custom</PresentationFormat>
  <Paragraphs>496</Paragraphs>
  <Slides>47</Slides>
  <Notes>30</Notes>
  <HiddenSlides>4</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League Spartan</vt:lpstr>
      <vt:lpstr>Poppins</vt:lpstr>
      <vt:lpstr>Calibri</vt:lpstr>
      <vt:lpstr>Arial</vt:lpstr>
      <vt:lpstr>Lato Bold</vt:lpstr>
      <vt:lpstr>MinionLT-Regular</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SENSORY FEEDBACK RESTORATION  LOWER-LIMB EXTREMITIES</vt:lpstr>
      <vt:lpstr>PowerPoint Presentation</vt:lpstr>
      <vt:lpstr>ELECTRODES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&amp; white company profile presentation</dc:title>
  <cp:lastModifiedBy>Ami Sofia Quijano Shimizu</cp:lastModifiedBy>
  <cp:revision>2</cp:revision>
  <dcterms:created xsi:type="dcterms:W3CDTF">2006-08-16T00:00:00Z</dcterms:created>
  <dcterms:modified xsi:type="dcterms:W3CDTF">2024-12-18T14:57:39Z</dcterms:modified>
  <dc:identifier>DAGZb4FjuPk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0x01010078FBF8A0F1F02A43B3AA8EA48FC8F25C</vt:lpwstr>
  </property>
</Properties>
</file>